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0"/>
  </p:notesMasterIdLst>
  <p:sldIdLst>
    <p:sldId id="275" r:id="rId2"/>
    <p:sldId id="418" r:id="rId3"/>
    <p:sldId id="428" r:id="rId4"/>
    <p:sldId id="415" r:id="rId5"/>
    <p:sldId id="427" r:id="rId6"/>
    <p:sldId id="416" r:id="rId7"/>
    <p:sldId id="417" r:id="rId8"/>
    <p:sldId id="422" r:id="rId9"/>
    <p:sldId id="403" r:id="rId10"/>
    <p:sldId id="276" r:id="rId11"/>
    <p:sldId id="420" r:id="rId12"/>
    <p:sldId id="424" r:id="rId13"/>
    <p:sldId id="430" r:id="rId14"/>
    <p:sldId id="429" r:id="rId15"/>
    <p:sldId id="426" r:id="rId16"/>
    <p:sldId id="271" r:id="rId17"/>
    <p:sldId id="272" r:id="rId18"/>
    <p:sldId id="421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4D9638-627C-443B-98F1-C2DDFB0B7DD6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E9ED9-3720-40A2-AA8E-5C5CF73D04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757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6744-82F8-4219-A80D-AFE5457F1033}" type="datetime1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593EE-8C09-44D5-97B4-15B4BDD5F0C3}" type="datetime1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40C5-4DAC-432A-9B46-C137AD32114D}" type="datetime1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6886E-6254-4113-BD7F-44FF8E6684B8}" type="datetime1">
              <a:rPr lang="en-US" smtClean="0"/>
              <a:t>12/20/2023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E9A17-04FD-44BC-9164-4643233F039C}" type="datetime1">
              <a:rPr lang="en-US" smtClean="0"/>
              <a:t>12/20/2023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C252A-7926-4A45-BE1A-5651FD0AE132}" type="datetime1">
              <a:rPr lang="en-US" smtClean="0"/>
              <a:t>12/20/2023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261B1-3145-4D7F-B141-B05223996F76}" type="datetime1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2E3A-D3A6-4C3E-ACC3-9EA325D11A1F}" type="datetime1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8175F-4B40-4263-BF89-0292268D870F}" type="datetime1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826D7-02ED-470B-BD1C-972DE020F94B}" type="datetime1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BD074-84CD-4BBC-824C-21FE9972FA26}" type="datetime1">
              <a:rPr lang="en-US" smtClean="0"/>
              <a:t>12/20/2023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ABC95-AC10-4308-97D5-9FDF3AD36996}" type="datetime1">
              <a:rPr lang="en-US" smtClean="0"/>
              <a:t>12/20/2023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85D4-30F0-44FA-9F1B-C5B99A145DD0}" type="datetime1">
              <a:rPr lang="en-US" smtClean="0"/>
              <a:t>12/20/2023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7CD61-DBDD-4A80-B12E-695C25821E11}" type="datetime1">
              <a:rPr lang="en-US" smtClean="0"/>
              <a:t>12/20/2023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B4022-D016-45B2-B51E-01345141742F}" type="datetime1">
              <a:rPr lang="en-US" smtClean="0"/>
              <a:t>12/20/2023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73A25-54CB-4282-9A12-BADA6A34817A}" type="datetime1">
              <a:rPr lang="en-US" smtClean="0"/>
              <a:t>12/20/2023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B9FE6-19B3-4E1F-9A0E-43A7F7497B86}" type="datetime1">
              <a:rPr lang="en-US" smtClean="0"/>
              <a:t>12/20/2023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vcht.center/sample-page/reestr-adoop/" TargetMode="External"/><Relationship Id="rId2" Type="http://schemas.openxmlformats.org/officeDocument/2006/relationships/hyperlink" Target="https://adop.ikp-rao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lck.ru/sH8mJ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AC9763-ECB0-434A-9BF4-AA5AB7607E96}"/>
              </a:ext>
            </a:extLst>
          </p:cNvPr>
          <p:cNvSpPr txBox="1"/>
          <p:nvPr/>
        </p:nvSpPr>
        <p:spPr>
          <a:xfrm>
            <a:off x="2066162" y="2159535"/>
            <a:ext cx="8481270" cy="1588962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адаптированных дополнительных общеобразовательных общеразвивающих программ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291AA5-5010-4153-B6C0-7C880F514C56}"/>
              </a:ext>
            </a:extLst>
          </p:cNvPr>
          <p:cNvSpPr txBox="1"/>
          <p:nvPr/>
        </p:nvSpPr>
        <p:spPr>
          <a:xfrm>
            <a:off x="6853805" y="4269995"/>
            <a:ext cx="4077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Лиманская Людмила Ефремовна,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методист ГАУ ДПО РО ИРО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3681B2-57D3-465F-BB45-D832E168D0BC}"/>
              </a:ext>
            </a:extLst>
          </p:cNvPr>
          <p:cNvSpPr txBox="1"/>
          <p:nvPr/>
        </p:nvSpPr>
        <p:spPr>
          <a:xfrm>
            <a:off x="3632433" y="5595457"/>
            <a:ext cx="3598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Ростов-на-Дону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B1484A-1F2F-4E61-A58A-DA5D741B0578}"/>
              </a:ext>
            </a:extLst>
          </p:cNvPr>
          <p:cNvSpPr txBox="1"/>
          <p:nvPr/>
        </p:nvSpPr>
        <p:spPr>
          <a:xfrm>
            <a:off x="8531603" y="5595456"/>
            <a:ext cx="19626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обучающий вебинар</a:t>
            </a:r>
          </a:p>
        </p:txBody>
      </p:sp>
      <p:pic>
        <p:nvPicPr>
          <p:cNvPr id="7" name="object 8">
            <a:extLst>
              <a:ext uri="{FF2B5EF4-FFF2-40B4-BE49-F238E27FC236}">
                <a16:creationId xmlns:a16="http://schemas.microsoft.com/office/drawing/2014/main" id="{396D9F32-03B4-46B7-BACE-42400D4C4C6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3349" y="436225"/>
            <a:ext cx="998289" cy="88654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AA95830-A334-4D78-9BDD-4177A518A19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639" y="436228"/>
            <a:ext cx="916354" cy="65572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7810CFF-EDCF-4BD3-A0FA-E52B9A2B3F26}"/>
              </a:ext>
            </a:extLst>
          </p:cNvPr>
          <p:cNvSpPr/>
          <p:nvPr/>
        </p:nvSpPr>
        <p:spPr>
          <a:xfrm>
            <a:off x="4437776" y="436226"/>
            <a:ext cx="7576423" cy="307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модельный центр дополнительного образования детей Ростовской области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AF3B2FB-17BF-43A3-A6EE-13AD3EC40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744C5BF-CBD0-416E-9D7D-5F51E63E0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744" y="436225"/>
            <a:ext cx="1121123" cy="813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770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D226DB-9184-4D14-982E-F108D1499BB7}"/>
              </a:ext>
            </a:extLst>
          </p:cNvPr>
          <p:cNvSpPr txBox="1"/>
          <p:nvPr/>
        </p:nvSpPr>
        <p:spPr>
          <a:xfrm>
            <a:off x="1559294" y="2820203"/>
            <a:ext cx="9824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учебный график</a:t>
            </a:r>
          </a:p>
        </p:txBody>
      </p:sp>
      <p:graphicFrame>
        <p:nvGraphicFramePr>
          <p:cNvPr id="2" name="Таблица 3">
            <a:extLst>
              <a:ext uri="{FF2B5EF4-FFF2-40B4-BE49-F238E27FC236}">
                <a16:creationId xmlns:a16="http://schemas.microsoft.com/office/drawing/2014/main" id="{968774B8-A95D-4F6A-8F0D-A450CEC709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123321"/>
              </p:ext>
            </p:extLst>
          </p:nvPr>
        </p:nvGraphicFramePr>
        <p:xfrm>
          <a:off x="1328286" y="3753853"/>
          <a:ext cx="10374356" cy="239187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61058">
                  <a:extLst>
                    <a:ext uri="{9D8B030D-6E8A-4147-A177-3AD203B41FA5}">
                      <a16:colId xmlns:a16="http://schemas.microsoft.com/office/drawing/2014/main" val="3430492373"/>
                    </a:ext>
                  </a:extLst>
                </a:gridCol>
                <a:gridCol w="839396">
                  <a:extLst>
                    <a:ext uri="{9D8B030D-6E8A-4147-A177-3AD203B41FA5}">
                      <a16:colId xmlns:a16="http://schemas.microsoft.com/office/drawing/2014/main" val="1604921705"/>
                    </a:ext>
                  </a:extLst>
                </a:gridCol>
                <a:gridCol w="1811328">
                  <a:extLst>
                    <a:ext uri="{9D8B030D-6E8A-4147-A177-3AD203B41FA5}">
                      <a16:colId xmlns:a16="http://schemas.microsoft.com/office/drawing/2014/main" val="15769346"/>
                    </a:ext>
                  </a:extLst>
                </a:gridCol>
                <a:gridCol w="1095633">
                  <a:extLst>
                    <a:ext uri="{9D8B030D-6E8A-4147-A177-3AD203B41FA5}">
                      <a16:colId xmlns:a16="http://schemas.microsoft.com/office/drawing/2014/main" val="2130974983"/>
                    </a:ext>
                  </a:extLst>
                </a:gridCol>
                <a:gridCol w="1731806">
                  <a:extLst>
                    <a:ext uri="{9D8B030D-6E8A-4147-A177-3AD203B41FA5}">
                      <a16:colId xmlns:a16="http://schemas.microsoft.com/office/drawing/2014/main" val="3884818699"/>
                    </a:ext>
                  </a:extLst>
                </a:gridCol>
                <a:gridCol w="1228169">
                  <a:extLst>
                    <a:ext uri="{9D8B030D-6E8A-4147-A177-3AD203B41FA5}">
                      <a16:colId xmlns:a16="http://schemas.microsoft.com/office/drawing/2014/main" val="2316416126"/>
                    </a:ext>
                  </a:extLst>
                </a:gridCol>
                <a:gridCol w="1590125">
                  <a:extLst>
                    <a:ext uri="{9D8B030D-6E8A-4147-A177-3AD203B41FA5}">
                      <a16:colId xmlns:a16="http://schemas.microsoft.com/office/drawing/2014/main" val="2366793777"/>
                    </a:ext>
                  </a:extLst>
                </a:gridCol>
                <a:gridCol w="1316841">
                  <a:extLst>
                    <a:ext uri="{9D8B030D-6E8A-4147-A177-3AD203B41FA5}">
                      <a16:colId xmlns:a16="http://schemas.microsoft.com/office/drawing/2014/main" val="4126792133"/>
                    </a:ext>
                  </a:extLst>
                </a:gridCol>
              </a:tblGrid>
              <a:tr h="1290667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занятия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часов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проведения занятия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</a:t>
                      </a:r>
                    </a:p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проведения занятия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контроля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4150516"/>
                  </a:ext>
                </a:extLst>
              </a:tr>
              <a:tr h="110121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665576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1666E14-4927-4577-BB3A-6048C768220E}"/>
              </a:ext>
            </a:extLst>
          </p:cNvPr>
          <p:cNvSpPr txBox="1"/>
          <p:nvPr/>
        </p:nvSpPr>
        <p:spPr>
          <a:xfrm>
            <a:off x="1963021" y="712270"/>
            <a:ext cx="955842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учебный график-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оформляется в виде таблицы; определяет количество учебных недель, дней, указывается дата начала и окончания учебного периода и составляется для каждой учебной группы, утверждается ежегодно локальны актом образовательной организации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03ABCBB-947F-4F01-9AF7-975EE7A20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530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213D83C-5E20-4846-8766-054BC338C501}"/>
              </a:ext>
            </a:extLst>
          </p:cNvPr>
          <p:cNvSpPr txBox="1"/>
          <p:nvPr/>
        </p:nvSpPr>
        <p:spPr>
          <a:xfrm>
            <a:off x="2374139" y="427839"/>
            <a:ext cx="63336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реализации АДООП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8DAF148-DAE6-4ECE-8644-386EBF25F519}"/>
              </a:ext>
            </a:extLst>
          </p:cNvPr>
          <p:cNvSpPr/>
          <p:nvPr/>
        </p:nvSpPr>
        <p:spPr>
          <a:xfrm>
            <a:off x="713065" y="2359518"/>
            <a:ext cx="2936139" cy="33177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/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кадровое обеспечение</a:t>
            </a:r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педагогам дополнительного образования, к уровню образования (КПК по организации инклюзивного образования), квалификации, профессионализму; </a:t>
            </a:r>
          </a:p>
          <a:p>
            <a:pPr lvl="0" fontAlgn="base"/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перечислить педагогов, занятых в реализации АДООП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(ассистенты, тьюторы, </a:t>
            </a:r>
            <a:r>
              <a:rPr lang="ru-RU" sz="1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узкие специалисты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концертмейстер и т.п.)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055F7B-CE0B-4C80-9C48-5522D307FB51}"/>
              </a:ext>
            </a:extLst>
          </p:cNvPr>
          <p:cNvSpPr txBox="1"/>
          <p:nvPr/>
        </p:nvSpPr>
        <p:spPr>
          <a:xfrm>
            <a:off x="5721291" y="2979444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057B5E6-6F20-4D2F-88F2-94139DAC9D34}"/>
              </a:ext>
            </a:extLst>
          </p:cNvPr>
          <p:cNvSpPr/>
          <p:nvPr/>
        </p:nvSpPr>
        <p:spPr>
          <a:xfrm>
            <a:off x="8229607" y="2319688"/>
            <a:ext cx="2793496" cy="328415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AC3EE90-6BCE-43C9-922D-DFB7FFE53AE7}"/>
              </a:ext>
            </a:extLst>
          </p:cNvPr>
          <p:cNvSpPr/>
          <p:nvPr/>
        </p:nvSpPr>
        <p:spPr>
          <a:xfrm rot="10800000" flipV="1">
            <a:off x="4328718" y="3196204"/>
            <a:ext cx="3044198" cy="27907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A7F8BF-8533-447C-9CE6-216519F601C2}"/>
              </a:ext>
            </a:extLst>
          </p:cNvPr>
          <p:cNvSpPr txBox="1"/>
          <p:nvPr/>
        </p:nvSpPr>
        <p:spPr>
          <a:xfrm>
            <a:off x="4416499" y="3295519"/>
            <a:ext cx="28794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оснащение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помещения,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его соответствие санитарно- эпидемиологическим требованиям, перечень оборудования, технических средств,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инструментов и материалов в расчёте на количество обучающихся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информационное обеспечение</a:t>
            </a: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381AD9BE-3404-451D-A3F8-3A21AE68D594}"/>
              </a:ext>
            </a:extLst>
          </p:cNvPr>
          <p:cNvCxnSpPr>
            <a:cxnSpLocks/>
          </p:cNvCxnSpPr>
          <p:nvPr/>
        </p:nvCxnSpPr>
        <p:spPr>
          <a:xfrm flipH="1">
            <a:off x="2181139" y="1180691"/>
            <a:ext cx="1468071" cy="8752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DD50241D-E048-492D-AB34-E24E0AB3F7BF}"/>
              </a:ext>
            </a:extLst>
          </p:cNvPr>
          <p:cNvCxnSpPr/>
          <p:nvPr/>
        </p:nvCxnSpPr>
        <p:spPr>
          <a:xfrm>
            <a:off x="5721291" y="1222338"/>
            <a:ext cx="0" cy="1856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5AD0AD4-9E5A-405E-AE32-669201A16828}"/>
              </a:ext>
            </a:extLst>
          </p:cNvPr>
          <p:cNvSpPr txBox="1"/>
          <p:nvPr/>
        </p:nvSpPr>
        <p:spPr>
          <a:xfrm>
            <a:off x="8380602" y="2359518"/>
            <a:ext cx="250830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приложении АДООП</a:t>
            </a:r>
          </a:p>
          <a:p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разработчик размещает </a:t>
            </a:r>
            <a:r>
              <a:rPr lang="ru-RU" sz="1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и иные материалы</a:t>
            </a: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предусмотренные </a:t>
            </a:r>
            <a:r>
              <a:rPr lang="ru-RU" sz="16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локальными актами ОО: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занятий, анкеты, контрольные вопросы, примеры оценочных заданий, тесты и др.</a:t>
            </a:r>
          </a:p>
          <a:p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449F1F2-B3AE-4DCE-8F94-262854CEF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046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F69688-7F92-4767-8548-A2EBC3F3E643}"/>
              </a:ext>
            </a:extLst>
          </p:cNvPr>
          <p:cNvSpPr txBox="1"/>
          <p:nvPr/>
        </p:nvSpPr>
        <p:spPr>
          <a:xfrm>
            <a:off x="2387065" y="192504"/>
            <a:ext cx="123717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общеобразовательная </a:t>
            </a:r>
          </a:p>
          <a:p>
            <a:pPr algn="ctr"/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общеразвивающая программа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5F7FF58-06B8-4CFF-9A1D-57245B2FA2FB}"/>
              </a:ext>
            </a:extLst>
          </p:cNvPr>
          <p:cNvSpPr/>
          <p:nvPr/>
        </p:nvSpPr>
        <p:spPr>
          <a:xfrm>
            <a:off x="806919" y="1953928"/>
            <a:ext cx="3136234" cy="39767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Формы контроля </a:t>
            </a:r>
            <a:endParaRPr lang="ru-RU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F23C735-6349-4ABE-A3CD-9626D82C13DA}"/>
              </a:ext>
            </a:extLst>
          </p:cNvPr>
          <p:cNvSpPr/>
          <p:nvPr/>
        </p:nvSpPr>
        <p:spPr>
          <a:xfrm>
            <a:off x="4349017" y="2050181"/>
            <a:ext cx="3124197" cy="257957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D4BAEFA-4564-4BAB-9430-CAD8A3846B39}"/>
              </a:ext>
            </a:extLst>
          </p:cNvPr>
          <p:cNvSpPr/>
          <p:nvPr/>
        </p:nvSpPr>
        <p:spPr>
          <a:xfrm>
            <a:off x="7848600" y="1953928"/>
            <a:ext cx="3319113" cy="383085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6BD83F-6EFA-42B9-BD9B-80A12A2B0046}"/>
              </a:ext>
            </a:extLst>
          </p:cNvPr>
          <p:cNvSpPr txBox="1"/>
          <p:nvPr/>
        </p:nvSpPr>
        <p:spPr>
          <a:xfrm>
            <a:off x="866273" y="2213810"/>
            <a:ext cx="313623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контроля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разрабатываются индивидуально для определения результативности:</a:t>
            </a:r>
          </a:p>
          <a:p>
            <a:r>
              <a:rPr lang="ru-RU" dirty="0"/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формы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отслеживания и фиксации образовательных результатов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(аналитическая справка, грамота, готовая работа, фото и др.);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формы </a:t>
            </a:r>
            <a:r>
              <a:rPr lang="ru-RU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предъявления и демонстрации образовательных результатов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(отчетные выставки, творческая работа, концерты и др.)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DDB527-1583-4ECD-A4B4-DB0DFFDD9E39}"/>
              </a:ext>
            </a:extLst>
          </p:cNvPr>
          <p:cNvSpPr txBox="1"/>
          <p:nvPr/>
        </p:nvSpPr>
        <p:spPr>
          <a:xfrm>
            <a:off x="5640404" y="2974206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03A367-0BA0-4F2F-A7D9-2DE742B9F7CC}"/>
              </a:ext>
            </a:extLst>
          </p:cNvPr>
          <p:cNvSpPr txBox="1"/>
          <p:nvPr/>
        </p:nvSpPr>
        <p:spPr>
          <a:xfrm>
            <a:off x="5640404" y="2974206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070980-AD60-4DA5-9E1E-C396FEC9061E}"/>
              </a:ext>
            </a:extLst>
          </p:cNvPr>
          <p:cNvSpPr txBox="1"/>
          <p:nvPr/>
        </p:nvSpPr>
        <p:spPr>
          <a:xfrm>
            <a:off x="4555194" y="1742174"/>
            <a:ext cx="26267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оценочные материалы</a:t>
            </a:r>
          </a:p>
          <a:p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E9E262-9F28-4494-8BCD-C9D0606A57DF}"/>
              </a:ext>
            </a:extLst>
          </p:cNvPr>
          <p:cNvSpPr txBox="1"/>
          <p:nvPr/>
        </p:nvSpPr>
        <p:spPr>
          <a:xfrm>
            <a:off x="4697128" y="2050180"/>
            <a:ext cx="2406316" cy="96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07E0C8-C4EA-4852-81F3-F943B2D0842A}"/>
              </a:ext>
            </a:extLst>
          </p:cNvPr>
          <p:cNvSpPr txBox="1"/>
          <p:nvPr/>
        </p:nvSpPr>
        <p:spPr>
          <a:xfrm>
            <a:off x="8102061" y="2050181"/>
            <a:ext cx="2939105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 проведение </a:t>
            </a:r>
            <a:r>
              <a:rPr lang="ru-RU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теоретических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практических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занятий, необходимость предусмотреть использование</a:t>
            </a:r>
          </a:p>
          <a:p>
            <a:r>
              <a:rPr lang="ru-RU" sz="16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учебно-методических и дидактических материалов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(памятки, карточки, раздаточный материал, пособия для указанной категории обучающихся);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продукции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игры, беседы,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походы, конкурсы и т.п.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AAE03E-C425-455E-8CA9-9E4981956545}"/>
              </a:ext>
            </a:extLst>
          </p:cNvPr>
          <p:cNvSpPr txBox="1"/>
          <p:nvPr/>
        </p:nvSpPr>
        <p:spPr>
          <a:xfrm>
            <a:off x="4609799" y="2426380"/>
            <a:ext cx="26765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данном разделе отражается перечень  диагностических методик, позволяющих определить достижение обучающимися с ОВЗ и инвалидностью планируемых результатов</a:t>
            </a:r>
            <a:endParaRPr lang="ru-RU" dirty="0"/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59EAC3C5-E0C9-459E-B5FA-CA779845481A}"/>
              </a:ext>
            </a:extLst>
          </p:cNvPr>
          <p:cNvCxnSpPr>
            <a:cxnSpLocks/>
          </p:cNvCxnSpPr>
          <p:nvPr/>
        </p:nvCxnSpPr>
        <p:spPr>
          <a:xfrm flipH="1">
            <a:off x="2939753" y="786213"/>
            <a:ext cx="1871529" cy="10522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F8749944-D0A9-44D1-B60F-160E5B640226}"/>
              </a:ext>
            </a:extLst>
          </p:cNvPr>
          <p:cNvCxnSpPr/>
          <p:nvPr/>
        </p:nvCxnSpPr>
        <p:spPr>
          <a:xfrm>
            <a:off x="6016239" y="1269722"/>
            <a:ext cx="0" cy="6842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1A9A4F2C-4B7F-42F5-8288-806AD76D52A7}"/>
              </a:ext>
            </a:extLst>
          </p:cNvPr>
          <p:cNvCxnSpPr/>
          <p:nvPr/>
        </p:nvCxnSpPr>
        <p:spPr>
          <a:xfrm>
            <a:off x="9255095" y="1269722"/>
            <a:ext cx="0" cy="5687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61521D1C-3D14-4596-B6C8-FE0BEE7A2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5879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0661109-BA74-4E0C-AFBD-ED800FF89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A97B75B8-4E4E-44D6-8309-56A06BB00556}"/>
              </a:ext>
            </a:extLst>
          </p:cNvPr>
          <p:cNvSpPr/>
          <p:nvPr/>
        </p:nvSpPr>
        <p:spPr>
          <a:xfrm>
            <a:off x="3431097" y="1661020"/>
            <a:ext cx="2785145" cy="143451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ДИАГ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3E2154F6-0A20-433D-902F-4110309F28BA}"/>
              </a:ext>
            </a:extLst>
          </p:cNvPr>
          <p:cNvSpPr/>
          <p:nvPr/>
        </p:nvSpPr>
        <p:spPr>
          <a:xfrm>
            <a:off x="6806366" y="2223083"/>
            <a:ext cx="2916474" cy="156874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70C984B9-5FA1-44DA-9230-02F7F147629F}"/>
              </a:ext>
            </a:extLst>
          </p:cNvPr>
          <p:cNvSpPr/>
          <p:nvPr/>
        </p:nvSpPr>
        <p:spPr>
          <a:xfrm>
            <a:off x="4974671" y="4622117"/>
            <a:ext cx="2916474" cy="156874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97E1C9F2-1A89-47B5-861B-02D33AFB0E07}"/>
              </a:ext>
            </a:extLst>
          </p:cNvPr>
          <p:cNvSpPr/>
          <p:nvPr/>
        </p:nvSpPr>
        <p:spPr>
          <a:xfrm>
            <a:off x="1535185" y="3515582"/>
            <a:ext cx="2692866" cy="153459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4D176C-5130-4A4B-B183-37F455A75F3E}"/>
              </a:ext>
            </a:extLst>
          </p:cNvPr>
          <p:cNvSpPr txBox="1"/>
          <p:nvPr/>
        </p:nvSpPr>
        <p:spPr>
          <a:xfrm>
            <a:off x="3879913" y="1862357"/>
            <a:ext cx="22160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диагностический модуль (мониторинг)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979C1E-9EAE-45A5-8694-0E537D94E2A7}"/>
              </a:ext>
            </a:extLst>
          </p:cNvPr>
          <p:cNvSpPr txBox="1"/>
          <p:nvPr/>
        </p:nvSpPr>
        <p:spPr>
          <a:xfrm>
            <a:off x="7189365" y="2499920"/>
            <a:ext cx="23069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коррекционно-развивающий модуль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D0CAED-3716-4977-87DF-657D606A7819}"/>
              </a:ext>
            </a:extLst>
          </p:cNvPr>
          <p:cNvSpPr txBox="1"/>
          <p:nvPr/>
        </p:nvSpPr>
        <p:spPr>
          <a:xfrm>
            <a:off x="5419288" y="4966282"/>
            <a:ext cx="20888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оздоровительный модуль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901EB62-8422-40B8-9FB5-5B6743C35985}"/>
              </a:ext>
            </a:extLst>
          </p:cNvPr>
          <p:cNvSpPr txBox="1"/>
          <p:nvPr/>
        </p:nvSpPr>
        <p:spPr>
          <a:xfrm>
            <a:off x="1753299" y="3831801"/>
            <a:ext cx="21140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социально-педагогический модуль</a:t>
            </a:r>
          </a:p>
        </p:txBody>
      </p:sp>
      <p:sp>
        <p:nvSpPr>
          <p:cNvPr id="25" name="Стрелка: изогнутая вниз 24">
            <a:extLst>
              <a:ext uri="{FF2B5EF4-FFF2-40B4-BE49-F238E27FC236}">
                <a16:creationId xmlns:a16="http://schemas.microsoft.com/office/drawing/2014/main" id="{CB39E961-C30E-4416-A0F7-32CD980F4D12}"/>
              </a:ext>
            </a:extLst>
          </p:cNvPr>
          <p:cNvSpPr/>
          <p:nvPr/>
        </p:nvSpPr>
        <p:spPr>
          <a:xfrm>
            <a:off x="6216242" y="2424418"/>
            <a:ext cx="746621" cy="20705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Стрелка: изогнутая влево 26">
            <a:extLst>
              <a:ext uri="{FF2B5EF4-FFF2-40B4-BE49-F238E27FC236}">
                <a16:creationId xmlns:a16="http://schemas.microsoft.com/office/drawing/2014/main" id="{F61D97DB-76B8-412E-A0C2-A50F732D9EC1}"/>
              </a:ext>
            </a:extLst>
          </p:cNvPr>
          <p:cNvSpPr/>
          <p:nvPr/>
        </p:nvSpPr>
        <p:spPr>
          <a:xfrm rot="1030929">
            <a:off x="7757159" y="3847098"/>
            <a:ext cx="235238" cy="87157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Стрелка: изогнутая влево 27">
            <a:extLst>
              <a:ext uri="{FF2B5EF4-FFF2-40B4-BE49-F238E27FC236}">
                <a16:creationId xmlns:a16="http://schemas.microsoft.com/office/drawing/2014/main" id="{20B6727C-D4FC-4F8A-B93F-1EA677673B2E}"/>
              </a:ext>
            </a:extLst>
          </p:cNvPr>
          <p:cNvSpPr/>
          <p:nvPr/>
        </p:nvSpPr>
        <p:spPr>
          <a:xfrm rot="6788094">
            <a:off x="4225439" y="4710729"/>
            <a:ext cx="231270" cy="800757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Стрелка: изогнутая вниз 28">
            <a:extLst>
              <a:ext uri="{FF2B5EF4-FFF2-40B4-BE49-F238E27FC236}">
                <a16:creationId xmlns:a16="http://schemas.microsoft.com/office/drawing/2014/main" id="{DC58AD73-B207-41BE-984D-65278A6AAC3D}"/>
              </a:ext>
            </a:extLst>
          </p:cNvPr>
          <p:cNvSpPr/>
          <p:nvPr/>
        </p:nvSpPr>
        <p:spPr>
          <a:xfrm rot="18830273">
            <a:off x="3272900" y="3096885"/>
            <a:ext cx="635231" cy="19245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EBA6005-DCA3-4A81-8B86-C1F79CBD4D50}"/>
              </a:ext>
            </a:extLst>
          </p:cNvPr>
          <p:cNvSpPr txBox="1"/>
          <p:nvPr/>
        </p:nvSpPr>
        <p:spPr>
          <a:xfrm>
            <a:off x="1921079" y="324716"/>
            <a:ext cx="860710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Организация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</a:t>
            </a:r>
            <a:r>
              <a:rPr lang="ru-RU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</a:t>
            </a:r>
            <a:r>
              <a:rPr lang="ru-RU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рекомендаций ПМПК и психолого-педагогических особенностей обучающихся с ОВЗ и/или  инвалидностью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1397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0E7CB72-1D09-49FC-8911-3801698F6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8DAECF-06D2-477B-92DD-99F39295DBF9}"/>
              </a:ext>
            </a:extLst>
          </p:cNvPr>
          <p:cNvSpPr txBox="1"/>
          <p:nvPr/>
        </p:nvSpPr>
        <p:spPr>
          <a:xfrm>
            <a:off x="2072081" y="787782"/>
            <a:ext cx="994095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особенности детей с ОВЗ, инвалидностью и условия организации обучения по АДООП</a:t>
            </a:r>
          </a:p>
          <a:p>
            <a:pPr algn="ctr"/>
            <a:endParaRPr lang="ru-RU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B5D06A-70A8-4469-9840-2EA4419AFD13}"/>
              </a:ext>
            </a:extLst>
          </p:cNvPr>
          <p:cNvSpPr txBox="1"/>
          <p:nvPr/>
        </p:nvSpPr>
        <p:spPr>
          <a:xfrm>
            <a:off x="5637402" y="2978091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B6684C-E801-4B82-8D85-7A520D2A7EBC}"/>
              </a:ext>
            </a:extLst>
          </p:cNvPr>
          <p:cNvSpPr txBox="1"/>
          <p:nvPr/>
        </p:nvSpPr>
        <p:spPr>
          <a:xfrm>
            <a:off x="1493239" y="2575420"/>
            <a:ext cx="913561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Нозология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79372CA0-E1D8-41CD-AAD3-FF253E7D2D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612440"/>
              </p:ext>
            </p:extLst>
          </p:nvPr>
        </p:nvGraphicFramePr>
        <p:xfrm>
          <a:off x="947956" y="3707934"/>
          <a:ext cx="10192623" cy="219791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397541">
                  <a:extLst>
                    <a:ext uri="{9D8B030D-6E8A-4147-A177-3AD203B41FA5}">
                      <a16:colId xmlns:a16="http://schemas.microsoft.com/office/drawing/2014/main" val="40575454"/>
                    </a:ext>
                  </a:extLst>
                </a:gridCol>
                <a:gridCol w="3397541">
                  <a:extLst>
                    <a:ext uri="{9D8B030D-6E8A-4147-A177-3AD203B41FA5}">
                      <a16:colId xmlns:a16="http://schemas.microsoft.com/office/drawing/2014/main" val="2751669052"/>
                    </a:ext>
                  </a:extLst>
                </a:gridCol>
                <a:gridCol w="3397541">
                  <a:extLst>
                    <a:ext uri="{9D8B030D-6E8A-4147-A177-3AD203B41FA5}">
                      <a16:colId xmlns:a16="http://schemas.microsoft.com/office/drawing/2014/main" val="1017257877"/>
                    </a:ext>
                  </a:extLst>
                </a:gridCol>
              </a:tblGrid>
              <a:tr h="1792146">
                <a:tc>
                  <a:txBody>
                    <a:bodyPr/>
                    <a:lstStyle/>
                    <a:p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Психологические и личностные особенности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к организации пространства и образовательного процесса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к разработке АДООП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2904175"/>
                  </a:ext>
                </a:extLst>
              </a:tr>
              <a:tr h="40576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6048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6129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FD719E-5630-465D-9779-7D421D5CFEB2}"/>
              </a:ext>
            </a:extLst>
          </p:cNvPr>
          <p:cNvSpPr txBox="1"/>
          <p:nvPr/>
        </p:nvSpPr>
        <p:spPr>
          <a:xfrm>
            <a:off x="1742173" y="1135781"/>
            <a:ext cx="933650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 должен содержать:</a:t>
            </a:r>
          </a:p>
          <a:p>
            <a:pPr algn="ctr"/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 правовые акты;  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 для педагогов, обучающихся, родителей, 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интернет-источники.</a:t>
            </a:r>
          </a:p>
          <a:p>
            <a:pPr lvl="0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включает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основную, 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коррекционную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дополнительную учебную литературу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оформляется в соответствии с требованиями (ГОСТ Р 7.0.100–2018 и ГОСТ Р 7.0.108-2022). 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использовать издания, опубликованные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предыдущие            </a:t>
            </a: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лет,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периодические издания – за последние </a:t>
            </a: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года</a:t>
            </a:r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0E3A3C-44BE-4A37-945E-77DEC08019D1}"/>
              </a:ext>
            </a:extLst>
          </p:cNvPr>
          <p:cNvSpPr txBox="1"/>
          <p:nvPr/>
        </p:nvSpPr>
        <p:spPr>
          <a:xfrm>
            <a:off x="1742173" y="288759"/>
            <a:ext cx="9336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 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B5BBD3E-C3F9-4132-B2CA-05AF83F42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478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1182848" y="1761688"/>
            <a:ext cx="1014229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следующие категории детей с ОВЗ: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Дети с нарушениями зрения (слепые, слабовидящие).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Дети с нарушениями слуха (глухие, слабослышащие, позднооглохшие).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Дети с тяжелыми нарушениями речи (ТНР).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Дети с нарушениями опорно-двигательного аппарата (НОДА).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Дети с задержкой психического развития (ЗПР).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Дети с нарушением интеллекта (умственно отсталые).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Дети с расстройствами аутистического спектра (РАС).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Дети с тяжелыми множественными нарушениями развития (ТМНР).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F72683-7874-43C0-928E-CA12743E02BE}"/>
              </a:ext>
            </a:extLst>
          </p:cNvPr>
          <p:cNvSpPr txBox="1"/>
          <p:nvPr/>
        </p:nvSpPr>
        <p:spPr>
          <a:xfrm>
            <a:off x="3691379" y="570451"/>
            <a:ext cx="21533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Нозология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73F4993-3D60-4D61-850E-F3971A823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19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97006" y="6436867"/>
            <a:ext cx="177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>
                <a:solidFill>
                  <a:srgbClr val="878787"/>
                </a:solidFill>
                <a:latin typeface="Calibri"/>
                <a:cs typeface="Calibri"/>
              </a:rPr>
              <a:t>23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64773" y="420065"/>
            <a:ext cx="10668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800" i="1">
                <a:latin typeface="Calibri Light"/>
                <a:cs typeface="Calibri Light"/>
              </a:rPr>
              <a:t> </a:t>
            </a:r>
            <a:endParaRPr sz="2800">
              <a:latin typeface="Calibri Light"/>
              <a:cs typeface="Calibri 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3123" y="831926"/>
            <a:ext cx="156845" cy="720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550" i="1">
                <a:latin typeface="Calibri Light"/>
                <a:cs typeface="Calibri Light"/>
              </a:rPr>
              <a:t> </a:t>
            </a:r>
            <a:endParaRPr sz="4550">
              <a:latin typeface="Calibri Light"/>
              <a:cs typeface="Calibri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98958" y="2533474"/>
            <a:ext cx="9932566" cy="393825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69900" indent="-457200">
              <a:lnSpc>
                <a:spcPts val="3145"/>
              </a:lnSpc>
              <a:spcBef>
                <a:spcPts val="110"/>
              </a:spcBef>
              <a:buFont typeface="Wingdings" panose="05000000000000000000" pitchFamily="2" charset="2"/>
              <a:buChar char="Ø"/>
              <a:tabLst>
                <a:tab pos="241300" algn="l"/>
              </a:tabLs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</a:t>
            </a:r>
            <a:r>
              <a:rPr lang="ru-RU"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АДОП</a:t>
            </a:r>
            <a:r>
              <a:rPr sz="28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</a:t>
            </a:r>
            <a:r>
              <a:rPr lang="ru-RU"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sz="2800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85" dirty="0">
                <a:solidFill>
                  <a:srgbClr val="0461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u="heavy" spc="-5" dirty="0">
                <a:solidFill>
                  <a:srgbClr val="0461C1"/>
                </a:solidFill>
                <a:uFill>
                  <a:solidFill>
                    <a:srgbClr val="0461C1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https://adop.ikp-rao.ru/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ts val="3145"/>
              </a:lnSpc>
              <a:spcBef>
                <a:spcPts val="110"/>
              </a:spcBef>
              <a:tabLst>
                <a:tab pos="241300" algn="l"/>
              </a:tabLst>
            </a:pP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indent="-457200">
              <a:lnSpc>
                <a:spcPts val="3060"/>
              </a:lnSpc>
              <a:spcBef>
                <a:spcPts val="145"/>
              </a:spcBef>
              <a:buFont typeface="Wingdings" panose="05000000000000000000" pitchFamily="2" charset="2"/>
              <a:buChar char="Ø"/>
              <a:tabLst>
                <a:tab pos="241300" algn="l"/>
              </a:tabLst>
            </a:pPr>
            <a:r>
              <a:rPr lang="ru-RU"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Реестр</a:t>
            </a:r>
            <a:r>
              <a:rPr sz="28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АДОП</a:t>
            </a:r>
            <a:r>
              <a:rPr sz="28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художественной</a:t>
            </a:r>
            <a:r>
              <a:rPr sz="28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8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социально-гуманитарной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41300" marR="359410">
              <a:lnSpc>
                <a:spcPts val="2830"/>
              </a:lnSpc>
              <a:spcBef>
                <a:spcPts val="240"/>
              </a:spcBef>
            </a:pPr>
            <a:r>
              <a:rPr lang="ru-RU"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sz="2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направленностей</a:t>
            </a:r>
            <a:r>
              <a:rPr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u="heavy" spc="-10" dirty="0">
                <a:solidFill>
                  <a:srgbClr val="0461C1"/>
                </a:solidFill>
                <a:uFill>
                  <a:solidFill>
                    <a:srgbClr val="0461C1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http://vcht.center/sample-page/reestr-adoop/ </a:t>
            </a:r>
            <a:r>
              <a:rPr sz="2800" spc="-620" dirty="0">
                <a:solidFill>
                  <a:srgbClr val="0461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spc="-620" dirty="0">
              <a:solidFill>
                <a:srgbClr val="0461C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359410">
              <a:lnSpc>
                <a:spcPts val="2830"/>
              </a:lnSpc>
              <a:spcBef>
                <a:spcPts val="240"/>
              </a:spcBef>
            </a:pPr>
            <a:endParaRPr lang="ru-RU" sz="2800" spc="-620" dirty="0">
              <a:solidFill>
                <a:srgbClr val="0461C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98500" marR="359410" indent="-457200">
              <a:lnSpc>
                <a:spcPts val="2830"/>
              </a:lnSpc>
              <a:spcBef>
                <a:spcPts val="240"/>
              </a:spcBef>
              <a:buFont typeface="Wingdings" panose="05000000000000000000" pitchFamily="2" charset="2"/>
              <a:buChar char="Ø"/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АДОП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технической,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естественно-научной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8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туристско-</a:t>
            </a:r>
            <a:r>
              <a:rPr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краеведческой</a:t>
            </a:r>
            <a:r>
              <a:rPr sz="2800" spc="-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-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направленностей</a:t>
            </a:r>
            <a:r>
              <a:rPr lang="ru-RU"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sz="280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u="heavy" spc="-5" dirty="0">
                <a:solidFill>
                  <a:srgbClr val="0461C1"/>
                </a:solidFill>
                <a:uFill>
                  <a:solidFill>
                    <a:srgbClr val="0461C1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https://clck.ru/sH8mJ</a:t>
            </a:r>
            <a:endParaRPr lang="ru-RU" sz="2800" u="heavy" spc="-5" dirty="0">
              <a:solidFill>
                <a:srgbClr val="0461C1"/>
              </a:solidFill>
              <a:uFill>
                <a:solidFill>
                  <a:srgbClr val="0461C1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98500" marR="359410" indent="-457200">
              <a:lnSpc>
                <a:spcPts val="2830"/>
              </a:lnSpc>
              <a:spcBef>
                <a:spcPts val="240"/>
              </a:spcBef>
              <a:buFont typeface="Wingdings" panose="05000000000000000000" pitchFamily="2" charset="2"/>
              <a:buChar char="Ø"/>
            </a:pP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indent="-457200">
              <a:lnSpc>
                <a:spcPts val="3025"/>
              </a:lnSpc>
              <a:spcBef>
                <a:spcPts val="310"/>
              </a:spcBef>
              <a:buFont typeface="Wingdings" panose="05000000000000000000" pitchFamily="2" charset="2"/>
              <a:buChar char="Ø"/>
              <a:tabLst>
                <a:tab pos="241300" algn="l"/>
              </a:tabLst>
            </a:pPr>
            <a:r>
              <a:rPr lang="ru-RU"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Реестр</a:t>
            </a:r>
            <a:r>
              <a:rPr sz="28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АДОП</a:t>
            </a:r>
            <a:r>
              <a:rPr sz="28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физкультурно-спортивной</a:t>
            </a:r>
            <a:r>
              <a:rPr sz="28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</a:t>
            </a:r>
            <a:r>
              <a:rPr lang="ru-RU"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28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ости</a:t>
            </a:r>
            <a:r>
              <a:rPr lang="ru-RU"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>
              <a:lnSpc>
                <a:spcPts val="3025"/>
              </a:lnSpc>
            </a:pPr>
            <a:r>
              <a:rPr sz="2800" u="heavy" spc="-15" dirty="0">
                <a:solidFill>
                  <a:srgbClr val="FF0000"/>
                </a:solidFill>
                <a:uFill>
                  <a:solidFill>
                    <a:srgbClr val="0461C1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https://фцомофв.рф/activities/org_metod/page520/page815/</a:t>
            </a:r>
            <a:r>
              <a:rPr sz="280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5D10103C-2F23-408F-8CCF-AD11CDAEA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6521" y="624110"/>
            <a:ext cx="9768091" cy="65101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 в помощь педагогу</a:t>
            </a:r>
            <a:b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86EC28-C6B0-4662-B7A2-2791664733F9}"/>
              </a:ext>
            </a:extLst>
          </p:cNvPr>
          <p:cNvSpPr txBox="1"/>
          <p:nvPr/>
        </p:nvSpPr>
        <p:spPr>
          <a:xfrm>
            <a:off x="1593908" y="1275127"/>
            <a:ext cx="96417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Федеральными ресурсными центрами развития дополнительного образования были разработаны АДОП. 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для использования в работе размещены по следующим ссылкам: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6BCEEE4-BA65-464B-94BB-C3C1EF921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09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0BC096-597D-421E-96CD-4A63692B4C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845" y="2684476"/>
            <a:ext cx="2816055" cy="2622609"/>
          </a:xfrm>
          <a:prstGeom prst="rect">
            <a:avLst/>
          </a:prstGeom>
        </p:spPr>
      </p:pic>
      <p:sp>
        <p:nvSpPr>
          <p:cNvPr id="5" name="Облачко с текстом: прямоугольное со скругленными углами 4">
            <a:extLst>
              <a:ext uri="{FF2B5EF4-FFF2-40B4-BE49-F238E27FC236}">
                <a16:creationId xmlns:a16="http://schemas.microsoft.com/office/drawing/2014/main" id="{43B71F95-A6EC-48C7-81B8-3E7137DC773E}"/>
              </a:ext>
            </a:extLst>
          </p:cNvPr>
          <p:cNvSpPr/>
          <p:nvPr/>
        </p:nvSpPr>
        <p:spPr>
          <a:xfrm rot="16200000">
            <a:off x="3120702" y="1249959"/>
            <a:ext cx="1107349" cy="4228054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044A2B-D26D-45A4-B550-3F28E810488F}"/>
              </a:ext>
            </a:extLst>
          </p:cNvPr>
          <p:cNvSpPr txBox="1"/>
          <p:nvPr/>
        </p:nvSpPr>
        <p:spPr>
          <a:xfrm>
            <a:off x="1560350" y="3003259"/>
            <a:ext cx="40602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4C5667-8761-4886-AFD8-097A1D21AAA2}"/>
              </a:ext>
            </a:extLst>
          </p:cNvPr>
          <p:cNvSpPr txBox="1"/>
          <p:nvPr/>
        </p:nvSpPr>
        <p:spPr>
          <a:xfrm>
            <a:off x="2058100" y="5307085"/>
            <a:ext cx="3562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Ростов-на-Дону</a:t>
            </a:r>
          </a:p>
          <a:p>
            <a:pPr algn="ctr"/>
            <a:r>
              <a:rPr lang="ru-RU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AEE0619-3990-4038-9B4E-150B4BF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0E1C30-152F-4384-9AE2-3843D7C3EF46}"/>
              </a:ext>
            </a:extLst>
          </p:cNvPr>
          <p:cNvSpPr txBox="1"/>
          <p:nvPr/>
        </p:nvSpPr>
        <p:spPr>
          <a:xfrm>
            <a:off x="3254928" y="931178"/>
            <a:ext cx="82128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модельный центр дополнительного образования детей Ростовской области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436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197826B-1A16-4CF6-89E1-7E0C1C6FB193}"/>
              </a:ext>
            </a:extLst>
          </p:cNvPr>
          <p:cNvSpPr/>
          <p:nvPr/>
        </p:nvSpPr>
        <p:spPr>
          <a:xfrm>
            <a:off x="1904300" y="1642112"/>
            <a:ext cx="72396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endParaRPr lang="ru-RU" altLang="ru-RU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315FEF-E270-4B13-8106-C913DECEA9CF}"/>
              </a:ext>
            </a:extLst>
          </p:cNvPr>
          <p:cNvSpPr txBox="1"/>
          <p:nvPr/>
        </p:nvSpPr>
        <p:spPr>
          <a:xfrm>
            <a:off x="2214693" y="503339"/>
            <a:ext cx="91859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программа</a:t>
            </a:r>
            <a:br>
              <a:rPr lang="ru-RU" sz="3200" b="1" dirty="0">
                <a:ln w="11430"/>
                <a:solidFill>
                  <a:srgbClr val="CC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7FD25B-4FC5-48D0-8AAD-7366F186D379}"/>
              </a:ext>
            </a:extLst>
          </p:cNvPr>
          <p:cNvSpPr txBox="1"/>
          <p:nvPr/>
        </p:nvSpPr>
        <p:spPr>
          <a:xfrm>
            <a:off x="791362" y="1580556"/>
            <a:ext cx="112132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образовательная программа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образовательная программа, адаптированная для обучения лиц с ограниченными возможностями здоровья с учетом особенностей их психофизического развития, индивидуальных возможностей и при необходимости обеспечивающая коррекцию нарушений развития и социальную адаптацию указанных лиц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(ст. 2 п. 28 ФЗ  от 29.12.2012 № 273-ФЗ «Об образовании в Российской Федерации» (изм. и доп., вступ. в силу с 01.09.2023).</a:t>
            </a:r>
          </a:p>
          <a:p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AA3D6BBF-2F4C-4D14-926B-8474B1C671A3}"/>
              </a:ext>
            </a:extLst>
          </p:cNvPr>
          <p:cNvSpPr/>
          <p:nvPr/>
        </p:nvSpPr>
        <p:spPr>
          <a:xfrm>
            <a:off x="992697" y="3815184"/>
            <a:ext cx="10698759" cy="9233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28C376-6C31-413E-8C40-485912488A93}"/>
              </a:ext>
            </a:extLst>
          </p:cNvPr>
          <p:cNvSpPr txBox="1"/>
          <p:nvPr/>
        </p:nvSpPr>
        <p:spPr>
          <a:xfrm>
            <a:off x="1182848" y="3767687"/>
            <a:ext cx="102177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программы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разрабатываются и утверждаются организацией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осуществляющей образовательную деятельность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ст.12. ч.5 от 29.12.2012 № 273-ФЗ «Об образовании в Российской Федерации» (изм. и доп., вступ. в силу с 01.09.2023)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1FE24399-6609-4D05-86E8-F0042FB673FB}"/>
              </a:ext>
            </a:extLst>
          </p:cNvPr>
          <p:cNvSpPr/>
          <p:nvPr/>
        </p:nvSpPr>
        <p:spPr>
          <a:xfrm>
            <a:off x="1736521" y="5366763"/>
            <a:ext cx="7776595" cy="8097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3882C50-FB59-4D66-8D2D-05435DD6FEE7}"/>
              </a:ext>
            </a:extLst>
          </p:cNvPr>
          <p:cNvSpPr txBox="1"/>
          <p:nvPr/>
        </p:nvSpPr>
        <p:spPr>
          <a:xfrm>
            <a:off x="1736520" y="5494628"/>
            <a:ext cx="8590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АДООП реализуются в пространстве,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ограниченном образовательными стандартами: в дополнительном образовании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ФГОС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предусматриваются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880C54D1-EA23-466E-9083-39693F2E072B}"/>
              </a:ext>
            </a:extLst>
          </p:cNvPr>
          <p:cNvCxnSpPr>
            <a:cxnSpLocks/>
          </p:cNvCxnSpPr>
          <p:nvPr/>
        </p:nvCxnSpPr>
        <p:spPr>
          <a:xfrm flipV="1">
            <a:off x="6417578" y="5788404"/>
            <a:ext cx="352338" cy="3525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D4FF22A-D602-4D7D-8BB1-4C809D61F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753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17E8AB-A11C-454D-AE05-37790D3B52E3}"/>
              </a:ext>
            </a:extLst>
          </p:cNvPr>
          <p:cNvSpPr txBox="1"/>
          <p:nvPr/>
        </p:nvSpPr>
        <p:spPr>
          <a:xfrm>
            <a:off x="1553361" y="289679"/>
            <a:ext cx="9085277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Минпросвещения России от 30.12.2022</a:t>
            </a:r>
          </a:p>
          <a:p>
            <a:pPr algn="ctr"/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АБ-3924/06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направлении методических рекомендаций» вместе с Методическими рекомендациями «Создание современного инклюзивного образовательного пространства для детей с ограниченными возможностями здоровья и детей-инвалидов на базе образовательных организаций, реализующих дополнительные общеобразовательные программы в субъектах Российской Федерации».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3BEB8CE-B587-427D-A7E1-32FFA880D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E568CB-E7F4-4B9C-8F7F-E0262E5056A4}"/>
              </a:ext>
            </a:extLst>
          </p:cNvPr>
          <p:cNvSpPr txBox="1"/>
          <p:nvPr/>
        </p:nvSpPr>
        <p:spPr>
          <a:xfrm>
            <a:off x="1553361" y="2575420"/>
            <a:ext cx="97969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Минобрнауки России от 26.03.2016 № ВК-641/09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«Методические рекомендации по реализации адаптированных дополнительных общеобразовательных программ, способствующих социально-психологической реабилитации, профессиональному самоопределению детей с ограниченными возможностями здоровья, включая детей-инвалидов, с учетом их особых образовательных потребностей».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204F63-E2A8-456D-89B8-7EF36A60EB00}"/>
              </a:ext>
            </a:extLst>
          </p:cNvPr>
          <p:cNvSpPr txBox="1"/>
          <p:nvPr/>
        </p:nvSpPr>
        <p:spPr>
          <a:xfrm>
            <a:off x="1553362" y="4731391"/>
            <a:ext cx="91593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Региональные методические рекомендации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 проектированию адаптированных дополнительных общеобразовательных общеразвивающих программ».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0490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678FFE8-1231-455B-BCEB-D14F218034EC}"/>
              </a:ext>
            </a:extLst>
          </p:cNvPr>
          <p:cNvSpPr txBox="1"/>
          <p:nvPr/>
        </p:nvSpPr>
        <p:spPr>
          <a:xfrm>
            <a:off x="2059807" y="548640"/>
            <a:ext cx="83451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АДООП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99AD021-89D1-4C4F-8E05-E1E88FD14C18}"/>
              </a:ext>
            </a:extLst>
          </p:cNvPr>
          <p:cNvSpPr/>
          <p:nvPr/>
        </p:nvSpPr>
        <p:spPr>
          <a:xfrm>
            <a:off x="741146" y="1443790"/>
            <a:ext cx="5133474" cy="52168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Титульный лист</a:t>
            </a:r>
          </a:p>
          <a:p>
            <a:r>
              <a:rPr lang="ru-RU" dirty="0"/>
              <a:t>Комплекс основных характеристик программ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71D80E-EE90-4A0A-9D9F-3915296F8CA1}"/>
              </a:ext>
            </a:extLst>
          </p:cNvPr>
          <p:cNvSpPr/>
          <p:nvPr/>
        </p:nvSpPr>
        <p:spPr>
          <a:xfrm>
            <a:off x="6477803" y="1443790"/>
            <a:ext cx="5133474" cy="52168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Комплекс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3E90A5-3457-4D57-A2C8-23AE756A202B}"/>
              </a:ext>
            </a:extLst>
          </p:cNvPr>
          <p:cNvSpPr txBox="1"/>
          <p:nvPr/>
        </p:nvSpPr>
        <p:spPr>
          <a:xfrm>
            <a:off x="752450" y="1477170"/>
            <a:ext cx="5133474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Титульный лист</a:t>
            </a:r>
          </a:p>
          <a:p>
            <a:pPr algn="just"/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Комплекс основных характеристик программы</a:t>
            </a:r>
          </a:p>
          <a:p>
            <a:pPr algn="just"/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записка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Нормативно-правовые основы разработки программы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 программы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программы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Отличительные особенности/новизна программы (при наличии)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Адресат программы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целесообразность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Сроки, объем и уровень программы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обучения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обучения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занятий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занятий</a:t>
            </a:r>
          </a:p>
          <a:p>
            <a:pPr algn="just"/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программы</a:t>
            </a:r>
          </a:p>
          <a:p>
            <a:pPr algn="just"/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</a:p>
          <a:p>
            <a:pPr algn="just"/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программы (учебного плана)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план</a:t>
            </a:r>
          </a:p>
          <a:p>
            <a:endParaRPr lang="ru-RU" sz="1600" dirty="0"/>
          </a:p>
          <a:p>
            <a:endParaRPr lang="ru-RU" sz="1000" dirty="0"/>
          </a:p>
          <a:p>
            <a:endParaRPr lang="ru-RU" sz="1000" dirty="0"/>
          </a:p>
          <a:p>
            <a:endParaRPr lang="ru-RU" sz="1000" dirty="0"/>
          </a:p>
          <a:p>
            <a:endParaRPr lang="ru-RU" sz="1000" dirty="0"/>
          </a:p>
          <a:p>
            <a:endParaRPr lang="ru-RU" sz="1000" dirty="0"/>
          </a:p>
          <a:p>
            <a:endParaRPr lang="ru-RU" sz="1000" dirty="0"/>
          </a:p>
          <a:p>
            <a:endParaRPr lang="ru-RU" sz="1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BB188E-DC27-4D2B-B80A-0CA1606F3A5A}"/>
              </a:ext>
            </a:extLst>
          </p:cNvPr>
          <p:cNvSpPr txBox="1"/>
          <p:nvPr/>
        </p:nvSpPr>
        <p:spPr>
          <a:xfrm>
            <a:off x="6564429" y="1520793"/>
            <a:ext cx="51783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Комплекс организационно-педагогических условий</a:t>
            </a:r>
          </a:p>
          <a:p>
            <a:pPr algn="just"/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учебный график</a:t>
            </a:r>
          </a:p>
          <a:p>
            <a:pPr algn="just"/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реализации программы</a:t>
            </a:r>
          </a:p>
          <a:p>
            <a:pPr algn="just"/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контроля и аттестации</a:t>
            </a:r>
          </a:p>
          <a:p>
            <a:pPr algn="just"/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Оценочные материалы</a:t>
            </a:r>
          </a:p>
          <a:p>
            <a:pPr algn="just"/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</a:t>
            </a:r>
          </a:p>
          <a:p>
            <a:pPr algn="just"/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используемых источников</a:t>
            </a:r>
          </a:p>
          <a:p>
            <a:pPr algn="just"/>
            <a:r>
              <a:rPr lang="ru-RU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</a:t>
            </a:r>
          </a:p>
          <a:p>
            <a:endParaRPr lang="ru-RU" sz="1600" dirty="0"/>
          </a:p>
          <a:p>
            <a:endParaRPr lang="ru-RU" sz="16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EC995FE-6265-402D-86DD-8D51FD458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873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97C1814-5B10-4ACE-BDE1-8F6078CFDDB4}"/>
              </a:ext>
            </a:extLst>
          </p:cNvPr>
          <p:cNvSpPr/>
          <p:nvPr/>
        </p:nvSpPr>
        <p:spPr>
          <a:xfrm>
            <a:off x="3076876" y="-48838801"/>
            <a:ext cx="4555958" cy="12588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6560" marR="455930" indent="450215" algn="ctr"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Образец титульного листа адаптированной дополнительной общеобразовательной общеразвивающей программы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269875" marR="43815" indent="450215" algn="ctr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(полное наименование органа управления/отдела/департамента образования) </a:t>
            </a:r>
          </a:p>
          <a:p>
            <a:pPr marL="1381125" marR="43180" indent="450215"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(полное наименование образовательной организации) </a:t>
            </a:r>
          </a:p>
          <a:p>
            <a:pPr marL="449580" marR="43180" indent="450215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449580" marR="43180" indent="450215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269875" marR="43180" indent="450215" algn="just"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ПРИНЯТО / СОГЛАСОВАНО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УТВЕРЖДАЮ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269875" marR="43180" indent="450215">
              <a:tabLst>
                <a:tab pos="4775835" algn="ctr"/>
              </a:tabLs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заседании педагогического /                     Директор (</a:t>
            </a:r>
            <a:r>
              <a:rPr lang="ru-RU" sz="1400" i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обр. организации)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175" marR="43180" indent="450215"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методического совета                                   (ФИО)__________________ </a:t>
            </a:r>
          </a:p>
          <a:p>
            <a:pPr marL="269875" marR="43180" indent="450215">
              <a:tabLst>
                <a:tab pos="4876800" algn="ctr"/>
              </a:tabLs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Протокол от «___» ______ 202_                    Приказ от «___» ______ 202_ </a:t>
            </a:r>
          </a:p>
          <a:p>
            <a:pPr marL="269875" marR="43180" indent="450215">
              <a:tabLst>
                <a:tab pos="3945890" algn="ctr"/>
              </a:tabLs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№ ____                                                              №____  </a:t>
            </a:r>
          </a:p>
          <a:p>
            <a:pPr marL="269875" marR="43180" indent="450215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269875" marR="43180" indent="450215" algn="ctr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АДАПТИРОВАННАЯ ДОПОЛНИТЕЛЬНАЯ ОБЩЕОБРАЗОВАТЕЛЬНАЯ</a:t>
            </a:r>
          </a:p>
          <a:p>
            <a:pPr marL="269875" marR="43180" indent="450215" algn="ctr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ОБЩЕРАЗВИВАЮЩАЯ ПРОГРАММА</a:t>
            </a:r>
          </a:p>
          <a:p>
            <a:pPr marL="269875" marR="198755" indent="450215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364490" marR="43180" indent="450215" algn="ctr">
              <a:spcAft>
                <a:spcPts val="0"/>
              </a:spcAft>
            </a:pPr>
            <a:r>
              <a:rPr lang="ru-RU" sz="1400" i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_____________________________________________________________</a:t>
            </a: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66750" marR="198755" indent="450215" algn="ctr">
              <a:spcAft>
                <a:spcPts val="0"/>
              </a:spcAft>
            </a:pP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(указать название программы) __________________________________________________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12115" marR="43180" indent="450215" algn="ctr">
              <a:spcAft>
                <a:spcPts val="0"/>
              </a:spcAft>
            </a:pP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(указать направленность программы) 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69875" marR="43180" indent="450215" algn="ctr">
              <a:spcAft>
                <a:spcPts val="0"/>
              </a:spcAft>
            </a:pP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69875" marR="43180" indent="450215" algn="ctr">
              <a:spcAft>
                <a:spcPts val="0"/>
              </a:spcAft>
            </a:pP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18410" marR="198755" indent="450215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Возрастная категория (нозология):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__</a:t>
            </a:r>
          </a:p>
          <a:p>
            <a:pPr marL="2527935" marR="43180" indent="450215" algn="just"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Срок реализации: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___________________</a:t>
            </a:r>
          </a:p>
          <a:p>
            <a:pPr marL="2518410" marR="198755" indent="450215"/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(общее количество учебных часов; количество 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учебных часов по годам обучения, лет)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18410" marR="198755" indent="450215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Разработчик: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_______________________ </a:t>
            </a: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(должность разработчика, ФИО) 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69875" marR="43180" indent="450215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269875" marR="43180" indent="450215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269875" marR="43180" indent="450215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269875" marR="43180" indent="450215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269875" marR="43180" indent="450215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269875" marR="43180" indent="450215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269875" marR="43180" indent="450215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269875" marR="43180" indent="450215" algn="ctr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Населенный пункт 202_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B184D3A-088C-4634-8F9A-E58E327E0ACE}"/>
              </a:ext>
            </a:extLst>
          </p:cNvPr>
          <p:cNvSpPr/>
          <p:nvPr/>
        </p:nvSpPr>
        <p:spPr>
          <a:xfrm>
            <a:off x="2993457" y="163629"/>
            <a:ext cx="6015790" cy="6663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6560" marR="455930" indent="450215" algn="ctr">
              <a:spcAft>
                <a:spcPts val="0"/>
              </a:spcAft>
            </a:pPr>
            <a:r>
              <a:rPr lang="ru-RU" sz="14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Образец титульного листа адаптированной дополнительной общеобразовательной общеразвивающей программы</a:t>
            </a:r>
            <a:r>
              <a:rPr lang="ru-RU" sz="14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269875" marR="43815" indent="450215" algn="ctr">
              <a:spcAft>
                <a:spcPts val="0"/>
              </a:spcAft>
            </a:pP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(полное наименование органа управления/отдела образования)</a:t>
            </a:r>
          </a:p>
          <a:p>
            <a:pPr marL="269875" marR="43815" indent="450215" algn="ctr">
              <a:spcAft>
                <a:spcPts val="0"/>
              </a:spcAft>
            </a:pPr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(полное наименование образовательной организации) </a:t>
            </a:r>
          </a:p>
          <a:p>
            <a:pPr marL="449580" marR="43180" indent="450215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449580" marR="43180" indent="450215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269875" marR="43180" indent="450215" algn="just">
              <a:spcAft>
                <a:spcPts val="0"/>
              </a:spcAft>
            </a:pP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ПРИНЯТО / СОГЛАСОВАНО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ru-RU" sz="1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УТВЕРЖДАЮ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269875" marR="43180" indent="450215">
              <a:tabLst>
                <a:tab pos="4775835" algn="ctr"/>
              </a:tabLst>
            </a:pP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заседании педагогического /                     Директор (</a:t>
            </a:r>
            <a:r>
              <a:rPr lang="ru-RU" sz="1100" i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обр. организации)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3175" marR="43180" indent="450215" algn="just">
              <a:spcAft>
                <a:spcPts val="0"/>
              </a:spcAft>
            </a:pP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методического совета                                   (ФИО)__________________ </a:t>
            </a:r>
          </a:p>
          <a:p>
            <a:pPr marL="269875" marR="43180" indent="450215">
              <a:tabLst>
                <a:tab pos="4876800" algn="ctr"/>
              </a:tabLst>
            </a:pP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Протокол от «___» ______ 202_                    Приказ от «___» ______ 202_ </a:t>
            </a:r>
          </a:p>
          <a:p>
            <a:pPr marL="269875" marR="43180" indent="450215">
              <a:tabLst>
                <a:tab pos="3945890" algn="ctr"/>
              </a:tabLst>
            </a:pP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№ ____                                                              №____  </a:t>
            </a:r>
          </a:p>
          <a:p>
            <a:pPr marL="269875" marR="43180" indent="450215">
              <a:tabLst>
                <a:tab pos="3945890" algn="ctr"/>
              </a:tabLst>
            </a:pP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69875" marR="43180" indent="450215">
              <a:tabLst>
                <a:tab pos="3945890" algn="ctr"/>
              </a:tabLst>
            </a:pP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ДОПОЛНИТЕЛЬНАЯ ОБЩЕОБРАЗОВАТЕЛЬНАЯ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ОБЩЕРАЗВИВАЮЩАЯ ПРОГРАММА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___________________________________________________________________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(указать название программы) _____________________________________________________________________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(указать направленность программы)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Возрастная категория (нозология):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_________________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Срок реализации: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</a:t>
            </a:r>
          </a:p>
          <a:p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(общее количество учебных часов; количество учебных</a:t>
            </a:r>
          </a:p>
          <a:p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часов по годам обучения, лет)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Разработчик: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___________________________ </a:t>
            </a:r>
          </a:p>
          <a:p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(должность разработчика, ФИО)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                                      </a:t>
            </a:r>
            <a:r>
              <a:rPr lang="ru-RU" b="1" dirty="0"/>
              <a:t>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Населенный пункт 202_</a:t>
            </a:r>
          </a:p>
          <a:p>
            <a:pPr marL="269875" marR="43180" indent="450215">
              <a:tabLst>
                <a:tab pos="3945890" algn="ctr"/>
              </a:tabLst>
            </a:pP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5B96EE8-A8CF-40BA-BC4C-2D3F24C76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63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E3C31A-40DE-4869-8E56-EC7CAA306D95}"/>
              </a:ext>
            </a:extLst>
          </p:cNvPr>
          <p:cNvSpPr txBox="1"/>
          <p:nvPr/>
        </p:nvSpPr>
        <p:spPr>
          <a:xfrm>
            <a:off x="2425257" y="429859"/>
            <a:ext cx="7498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C1BB6F-B47B-4262-8BDE-EACE3BCB8E85}"/>
              </a:ext>
            </a:extLst>
          </p:cNvPr>
          <p:cNvSpPr txBox="1"/>
          <p:nvPr/>
        </p:nvSpPr>
        <p:spPr>
          <a:xfrm>
            <a:off x="260060" y="1249961"/>
            <a:ext cx="28103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465D1DB-1045-47E6-A153-8CA9B9C3EA67}"/>
              </a:ext>
            </a:extLst>
          </p:cNvPr>
          <p:cNvSpPr/>
          <p:nvPr/>
        </p:nvSpPr>
        <p:spPr>
          <a:xfrm>
            <a:off x="511727" y="1249961"/>
            <a:ext cx="2734811" cy="554512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Нормативно-правовые основы разработки АДООП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29.12.2012 № 273-ФЗ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«Об образовании в Российской Федерации» (изм. и доп., вступ. в силу с 01.09.2023).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24.11. 1995 № 181-ФЗ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социальной защите инвалидов в Российской Федерации» (с изменениями на 28.04. 2023).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Правительства РФ от 31.03.2022 № 678-р (ред. от 15.05.2023)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Концепции развития дополнительного образования детей до 2030).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200" b="1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Минобрнауки России от 26.03.2016 № ВК-641/09 </a:t>
            </a:r>
            <a:r>
              <a:rPr 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(«Методические рекомендации по реализации адаптированных дополнительных общеобразовательных программ, способствующих социально-психологической реабилитации…»).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ru-RU" sz="12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Локальные документы ОДО</a:t>
            </a:r>
            <a:endParaRPr lang="ru-RU" sz="12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0864492-05BE-49E7-B480-B48B15517534}"/>
              </a:ext>
            </a:extLst>
          </p:cNvPr>
          <p:cNvSpPr/>
          <p:nvPr/>
        </p:nvSpPr>
        <p:spPr>
          <a:xfrm>
            <a:off x="3347207" y="1249962"/>
            <a:ext cx="2827090" cy="13674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 программы: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техническая, естественнонаучная, физкультурно-спортивная, художественная, туристско-краеведческая, социально-гуманитарная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FB1FA01-C0E1-4626-BF28-107F59A29912}"/>
              </a:ext>
            </a:extLst>
          </p:cNvPr>
          <p:cNvSpPr/>
          <p:nvPr/>
        </p:nvSpPr>
        <p:spPr>
          <a:xfrm>
            <a:off x="6274965" y="1249962"/>
            <a:ext cx="3687181" cy="13674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АДООП</a:t>
            </a:r>
          </a:p>
          <a:p>
            <a:pPr lvl="0" algn="just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своевременность, современность предлагаемой программы, </a:t>
            </a:r>
            <a:r>
              <a:rPr lang="ru-RU" sz="1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обозначить проблемы, характерные для детей конкретной 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нозологической группы </a:t>
            </a:r>
            <a:r>
              <a:rPr lang="ru-RU" sz="1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которых разрабатывается программа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54B1A56-8DB5-425F-A364-34DAE933412E}"/>
              </a:ext>
            </a:extLst>
          </p:cNvPr>
          <p:cNvSpPr/>
          <p:nvPr/>
        </p:nvSpPr>
        <p:spPr>
          <a:xfrm>
            <a:off x="3386017" y="2944536"/>
            <a:ext cx="6576129" cy="15733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8A3737F-992F-4E48-9565-9505CA12B46F}"/>
              </a:ext>
            </a:extLst>
          </p:cNvPr>
          <p:cNvSpPr/>
          <p:nvPr/>
        </p:nvSpPr>
        <p:spPr>
          <a:xfrm>
            <a:off x="10062814" y="1249961"/>
            <a:ext cx="1869125" cy="45384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829B187-79C5-4A37-B856-5AD568D33725}"/>
              </a:ext>
            </a:extLst>
          </p:cNvPr>
          <p:cNvSpPr/>
          <p:nvPr/>
        </p:nvSpPr>
        <p:spPr>
          <a:xfrm>
            <a:off x="3414937" y="4817210"/>
            <a:ext cx="6576129" cy="19294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адресат программы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EBE3B66-FACE-44FC-971C-65C4D888FD11}"/>
              </a:ext>
            </a:extLst>
          </p:cNvPr>
          <p:cNvSpPr/>
          <p:nvPr/>
        </p:nvSpPr>
        <p:spPr>
          <a:xfrm>
            <a:off x="3397850" y="3045204"/>
            <a:ext cx="645952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Отличительные особенности программы/новизна (при наличии)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характерные свойства, отличающие программу от других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идеи, которые придают программе своеобразие, новизну;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наиболее оптимальных инновационных технологий и методик; как построена программа: модульная, разноуровневая, традиционная,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реализации индивидуального образовательного маршрута обучающегося по индивидуальному плану</a:t>
            </a:r>
            <a:endParaRPr lang="ru-RU" sz="1400" b="1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5735F8A-C2E5-4CE4-B822-3681DA38E82A}"/>
              </a:ext>
            </a:extLst>
          </p:cNvPr>
          <p:cNvSpPr txBox="1"/>
          <p:nvPr/>
        </p:nvSpPr>
        <p:spPr>
          <a:xfrm>
            <a:off x="3397850" y="4874003"/>
            <a:ext cx="65136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Адресат программы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портрет детей с ОВЗ и инвалидностью по нозологии (информация от специалистов ПМПК),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которых будет актуально обучение по данной программе (психолого-педагогические особенности и особые образовательные потребности конкретных детей с ОВЗ и инвалидностью), принципы формирования учебных групп; 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указать требования по здоровью, уровню знаний, краткая характеристика индивидуальных возрастных особенностей обучающихся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140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57F0CB-6978-4103-9B77-E96133A5B718}"/>
              </a:ext>
            </a:extLst>
          </p:cNvPr>
          <p:cNvSpPr txBox="1"/>
          <p:nvPr/>
        </p:nvSpPr>
        <p:spPr>
          <a:xfrm>
            <a:off x="10066788" y="1249961"/>
            <a:ext cx="186515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Педагогическая целесообразность программы</a:t>
            </a:r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подчеркивает важность взаимосвязи выстроенной системы процессов обучения, развития, воспитания и их обеспечение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аргументированное обоснование педагогических приемов, использования форм, средств и методов образовательной деятельности </a:t>
            </a:r>
          </a:p>
          <a:p>
            <a:pPr algn="just"/>
            <a:endParaRPr lang="ru-RU" sz="140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726A436-69E1-403F-BCF3-9DCB42016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091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5C414F-EE6D-448C-BFE1-2EC1B7F15C3A}"/>
              </a:ext>
            </a:extLst>
          </p:cNvPr>
          <p:cNvSpPr txBox="1"/>
          <p:nvPr/>
        </p:nvSpPr>
        <p:spPr>
          <a:xfrm>
            <a:off x="1845578" y="462013"/>
            <a:ext cx="973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записка (продолжение)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0931876-8638-4F2B-B9B2-D9FD77C452F4}"/>
              </a:ext>
            </a:extLst>
          </p:cNvPr>
          <p:cNvSpPr/>
          <p:nvPr/>
        </p:nvSpPr>
        <p:spPr>
          <a:xfrm>
            <a:off x="704675" y="1359018"/>
            <a:ext cx="10444294" cy="7386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CB690A2-C936-48AC-B0F4-20B6014A788C}"/>
              </a:ext>
            </a:extLst>
          </p:cNvPr>
          <p:cNvSpPr/>
          <p:nvPr/>
        </p:nvSpPr>
        <p:spPr>
          <a:xfrm>
            <a:off x="2364753" y="2677793"/>
            <a:ext cx="7491369" cy="4380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F3F4CAB-A965-4305-89E8-6A7DD4956435}"/>
              </a:ext>
            </a:extLst>
          </p:cNvPr>
          <p:cNvSpPr/>
          <p:nvPr/>
        </p:nvSpPr>
        <p:spPr>
          <a:xfrm>
            <a:off x="967813" y="3666774"/>
            <a:ext cx="2643444" cy="24034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36D746C-5DC0-4740-84A5-D4252B40A92B}"/>
              </a:ext>
            </a:extLst>
          </p:cNvPr>
          <p:cNvSpPr/>
          <p:nvPr/>
        </p:nvSpPr>
        <p:spPr>
          <a:xfrm>
            <a:off x="4845921" y="3618748"/>
            <a:ext cx="2298407" cy="153888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68B4F6-A45E-4DF0-B255-CDB4DE362FAE}"/>
              </a:ext>
            </a:extLst>
          </p:cNvPr>
          <p:cNvSpPr txBox="1"/>
          <p:nvPr/>
        </p:nvSpPr>
        <p:spPr>
          <a:xfrm>
            <a:off x="704675" y="1384618"/>
            <a:ext cx="104442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Цель-</a:t>
            </a:r>
            <a:r>
              <a:rPr lang="ru-RU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стратегия,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фиксирующая желаемый конечный результат с учётом развития детей с ОВЗ и инвалидностью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Она должна быть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ясна, конкретна, перспективна, реальна, значима, связана с названием программы, отражать ее основную направленность и желаемый измеримый конечный результат</a:t>
            </a:r>
            <a:endParaRPr lang="ru-RU" sz="1400" b="1" i="1" dirty="0">
              <a:solidFill>
                <a:schemeClr val="accent1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1FBBB0-5FF9-4EE8-898B-83461E315BF4}"/>
              </a:ext>
            </a:extLst>
          </p:cNvPr>
          <p:cNvSpPr txBox="1"/>
          <p:nvPr/>
        </p:nvSpPr>
        <p:spPr>
          <a:xfrm>
            <a:off x="2441197" y="2749527"/>
            <a:ext cx="78510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Задачи-</a:t>
            </a:r>
            <a:r>
              <a:rPr lang="ru-RU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поэтапный способ достижения цели программы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подразделяются на группы:</a:t>
            </a:r>
            <a:endParaRPr lang="ru-RU" sz="1400" dirty="0">
              <a:solidFill>
                <a:schemeClr val="accent1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2E4F53-3ECC-4189-B84D-3C5470F162C1}"/>
              </a:ext>
            </a:extLst>
          </p:cNvPr>
          <p:cNvSpPr txBox="1"/>
          <p:nvPr/>
        </p:nvSpPr>
        <p:spPr>
          <a:xfrm>
            <a:off x="1043031" y="3666773"/>
            <a:ext cx="26434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социализация, повышение самостоятельности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духовно-нравственное, патриотическое воспитание, и воспитание положительных личностных качеств</a:t>
            </a:r>
            <a:endParaRPr lang="ru-RU" sz="1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0F8E7E3-DF4C-49C8-88AD-9C9C282E30BA}"/>
              </a:ext>
            </a:extLst>
          </p:cNvPr>
          <p:cNvSpPr txBox="1"/>
          <p:nvPr/>
        </p:nvSpPr>
        <p:spPr>
          <a:xfrm>
            <a:off x="4983061" y="3808601"/>
            <a:ext cx="214925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узнает,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овладеет,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чему научится и т.п.</a:t>
            </a:r>
          </a:p>
          <a:p>
            <a:endParaRPr lang="ru-RU" sz="1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CC3C786B-1806-4874-95DB-92BDB3991523}"/>
              </a:ext>
            </a:extLst>
          </p:cNvPr>
          <p:cNvSpPr/>
          <p:nvPr/>
        </p:nvSpPr>
        <p:spPr>
          <a:xfrm>
            <a:off x="8580743" y="3618748"/>
            <a:ext cx="2643444" cy="24034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CA0165F-C671-43A5-9F3D-D8DFDFE35B63}"/>
              </a:ext>
            </a:extLst>
          </p:cNvPr>
          <p:cNvSpPr txBox="1"/>
          <p:nvPr/>
        </p:nvSpPr>
        <p:spPr>
          <a:xfrm flipH="1">
            <a:off x="8766495" y="3618746"/>
            <a:ext cx="238247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качества, способности, творческие возможности будут реализованы;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коммуникативной и познавательной деятельности</a:t>
            </a: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DC75148-39D8-4C52-9DCF-F21B3898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/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657BEB2A-2C4E-4AC0-B903-DE681004036F}"/>
              </a:ext>
            </a:extLst>
          </p:cNvPr>
          <p:cNvCxnSpPr>
            <a:cxnSpLocks/>
          </p:cNvCxnSpPr>
          <p:nvPr/>
        </p:nvCxnSpPr>
        <p:spPr>
          <a:xfrm flipH="1">
            <a:off x="2323750" y="3189614"/>
            <a:ext cx="710150" cy="4291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E6254E35-9D67-40D0-A744-7FD1FE3A0CA2}"/>
              </a:ext>
            </a:extLst>
          </p:cNvPr>
          <p:cNvCxnSpPr>
            <a:cxnSpLocks/>
          </p:cNvCxnSpPr>
          <p:nvPr/>
        </p:nvCxnSpPr>
        <p:spPr>
          <a:xfrm>
            <a:off x="5687736" y="3189614"/>
            <a:ext cx="0" cy="3820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93B99440-6FFF-4FE5-8C02-24247F8A38EB}"/>
              </a:ext>
            </a:extLst>
          </p:cNvPr>
          <p:cNvCxnSpPr>
            <a:cxnSpLocks/>
          </p:cNvCxnSpPr>
          <p:nvPr/>
        </p:nvCxnSpPr>
        <p:spPr>
          <a:xfrm>
            <a:off x="8380602" y="3189614"/>
            <a:ext cx="906011" cy="3337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0653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613170-8385-4590-995C-21DF6F2B262D}"/>
              </a:ext>
            </a:extLst>
          </p:cNvPr>
          <p:cNvSpPr txBox="1"/>
          <p:nvPr/>
        </p:nvSpPr>
        <p:spPr>
          <a:xfrm>
            <a:off x="2961314" y="671118"/>
            <a:ext cx="7717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8BC339-773A-40BD-91C2-DE55B8540FB2}"/>
              </a:ext>
            </a:extLst>
          </p:cNvPr>
          <p:cNvSpPr txBox="1"/>
          <p:nvPr/>
        </p:nvSpPr>
        <p:spPr>
          <a:xfrm>
            <a:off x="2399251" y="21811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3133E8-50A4-44A4-BE04-8A0C2DED5F17}"/>
              </a:ext>
            </a:extLst>
          </p:cNvPr>
          <p:cNvSpPr txBox="1"/>
          <p:nvPr/>
        </p:nvSpPr>
        <p:spPr>
          <a:xfrm>
            <a:off x="7900737" y="760396"/>
            <a:ext cx="35918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совокупность знаний, умений, навыков, личностных, метапредметных и предметных результатов; формируются с учетом цели и содержания АДООП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E733D14A-808E-479E-8C4F-8A0E84F53780}"/>
              </a:ext>
            </a:extLst>
          </p:cNvPr>
          <p:cNvSpPr/>
          <p:nvPr/>
        </p:nvSpPr>
        <p:spPr>
          <a:xfrm>
            <a:off x="904777" y="3041425"/>
            <a:ext cx="2916453" cy="258532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предметные результаты</a:t>
            </a:r>
            <a:r>
              <a:rPr lang="ru-RU" dirty="0"/>
              <a:t>: усвоение конкретных элементов социального опыта, изменение уровня знаний, умений и навыков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A7032A3-0ED8-415A-B6FE-827EF1667465}"/>
              </a:ext>
            </a:extLst>
          </p:cNvPr>
          <p:cNvSpPr/>
          <p:nvPr/>
        </p:nvSpPr>
        <p:spPr>
          <a:xfrm>
            <a:off x="4291263" y="3027477"/>
            <a:ext cx="3609474" cy="258942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/>
              <a:t>метапредметные результаты</a:t>
            </a:r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DF19C1A9-CBF5-4679-A741-CF6C03814AFE}"/>
              </a:ext>
            </a:extLst>
          </p:cNvPr>
          <p:cNvSpPr/>
          <p:nvPr/>
        </p:nvSpPr>
        <p:spPr>
          <a:xfrm>
            <a:off x="8489477" y="2989268"/>
            <a:ext cx="2701499" cy="265054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A7B1EB-9039-4894-91AE-0BFEDDED7FBB}"/>
              </a:ext>
            </a:extLst>
          </p:cNvPr>
          <p:cNvSpPr txBox="1"/>
          <p:nvPr/>
        </p:nvSpPr>
        <p:spPr>
          <a:xfrm>
            <a:off x="1068404" y="3205211"/>
            <a:ext cx="25603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результаты: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усвоение конкретных элементов социального опыта,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уровня знаний, умений и навыков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4F89B9-FEE4-4863-97CD-0B445E32ACFD}"/>
              </a:ext>
            </a:extLst>
          </p:cNvPr>
          <p:cNvSpPr txBox="1"/>
          <p:nvPr/>
        </p:nvSpPr>
        <p:spPr>
          <a:xfrm>
            <a:off x="4477342" y="3205211"/>
            <a:ext cx="33672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 результаты: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усвоенные способы деятельности,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применяемые ими как в рамках образовательного процесса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и при решении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реальных жизненных ситуаций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1C1A10-53D7-4C5E-8789-9043E9ECB73E}"/>
              </a:ext>
            </a:extLst>
          </p:cNvPr>
          <p:cNvSpPr txBox="1"/>
          <p:nvPr/>
        </p:nvSpPr>
        <p:spPr>
          <a:xfrm>
            <a:off x="8624239" y="3205211"/>
            <a:ext cx="25667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 результаты: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 к условиям общности; повышение творческой активности, развитие жизненных, социальных компетенций</a:t>
            </a:r>
          </a:p>
          <a:p>
            <a:endParaRPr lang="ru-RU" dirty="0"/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E25E2167-DD46-469B-9839-BA8CEBE243D2}"/>
              </a:ext>
            </a:extLst>
          </p:cNvPr>
          <p:cNvCxnSpPr/>
          <p:nvPr/>
        </p:nvCxnSpPr>
        <p:spPr>
          <a:xfrm flipH="1">
            <a:off x="2399251" y="1255893"/>
            <a:ext cx="1633734" cy="16028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C70624C7-4DD5-4FF2-B625-5E085EB2FE3A}"/>
              </a:ext>
            </a:extLst>
          </p:cNvPr>
          <p:cNvCxnSpPr/>
          <p:nvPr/>
        </p:nvCxnSpPr>
        <p:spPr>
          <a:xfrm>
            <a:off x="5717406" y="1255893"/>
            <a:ext cx="0" cy="1583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B2DFB01E-8150-4970-9219-C3D71A05FA3D}"/>
              </a:ext>
            </a:extLst>
          </p:cNvPr>
          <p:cNvCxnSpPr>
            <a:stCxn id="2" idx="2"/>
          </p:cNvCxnSpPr>
          <p:nvPr/>
        </p:nvCxnSpPr>
        <p:spPr>
          <a:xfrm>
            <a:off x="6820250" y="1255893"/>
            <a:ext cx="2044617" cy="15354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D32A2AE7-0032-49E2-B62D-5681BD1E1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886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id="{01618090-6EC4-44ED-8AE9-6D8A6F111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038" y="153988"/>
            <a:ext cx="9747876" cy="440236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АДООП </a:t>
            </a:r>
            <a:r>
              <a:rPr lang="ru-RU" alt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(учебный план)</a:t>
            </a:r>
            <a:br>
              <a:rPr lang="ru-RU" alt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3200" b="1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1" name="Объект 2">
            <a:extLst>
              <a:ext uri="{FF2B5EF4-FFF2-40B4-BE49-F238E27FC236}">
                <a16:creationId xmlns:a16="http://schemas.microsoft.com/office/drawing/2014/main" id="{C47D9C50-9B72-486A-BBED-FDCFC1110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0686" y="4093041"/>
            <a:ext cx="10125513" cy="2764958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план- 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который определяет последовательность и распределение по периодам обучения модулей/разделов, тем иных видов учебной деятельности с понятной логикой построения; с указанием конкретных форм промежуточного контроля.</a:t>
            </a:r>
          </a:p>
          <a:p>
            <a:pPr marL="0" indent="0" eaLnBrk="1" fontAlgn="auto" hangingPunct="1"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В данном подразделе кратко описываются виды деятельности на занятии: </a:t>
            </a:r>
            <a:r>
              <a:rPr lang="ru-RU" alt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теория 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(лекция, семинар, дискуссия, круглый стол, консультация и т.п.) и</a:t>
            </a:r>
            <a:r>
              <a:rPr lang="ru-RU" alt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практика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(практическая работа, лабораторная работа, самостоятельная работа, соревнование, игра, экскурсия и т.п.).</a:t>
            </a:r>
          </a:p>
          <a:p>
            <a:pPr marL="0" indent="0" eaLnBrk="1" fontAlgn="auto" hangingPunct="1"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endParaRPr lang="ru-RU" altLang="ru-RU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461B53B6-B274-4F99-9351-986F938D5D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936264"/>
              </p:ext>
            </p:extLst>
          </p:nvPr>
        </p:nvGraphicFramePr>
        <p:xfrm>
          <a:off x="1610686" y="830510"/>
          <a:ext cx="10125513" cy="313709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3063">
                  <a:extLst>
                    <a:ext uri="{9D8B030D-6E8A-4147-A177-3AD203B41FA5}">
                      <a16:colId xmlns:a16="http://schemas.microsoft.com/office/drawing/2014/main" val="1411917182"/>
                    </a:ext>
                  </a:extLst>
                </a:gridCol>
                <a:gridCol w="2850936">
                  <a:extLst>
                    <a:ext uri="{9D8B030D-6E8A-4147-A177-3AD203B41FA5}">
                      <a16:colId xmlns:a16="http://schemas.microsoft.com/office/drawing/2014/main" val="3827024511"/>
                    </a:ext>
                  </a:extLst>
                </a:gridCol>
                <a:gridCol w="1681968">
                  <a:extLst>
                    <a:ext uri="{9D8B030D-6E8A-4147-A177-3AD203B41FA5}">
                      <a16:colId xmlns:a16="http://schemas.microsoft.com/office/drawing/2014/main" val="2332054060"/>
                    </a:ext>
                  </a:extLst>
                </a:gridCol>
                <a:gridCol w="1693182">
                  <a:extLst>
                    <a:ext uri="{9D8B030D-6E8A-4147-A177-3AD203B41FA5}">
                      <a16:colId xmlns:a16="http://schemas.microsoft.com/office/drawing/2014/main" val="604918769"/>
                    </a:ext>
                  </a:extLst>
                </a:gridCol>
                <a:gridCol w="1693182">
                  <a:extLst>
                    <a:ext uri="{9D8B030D-6E8A-4147-A177-3AD203B41FA5}">
                      <a16:colId xmlns:a16="http://schemas.microsoft.com/office/drawing/2014/main" val="1938875674"/>
                    </a:ext>
                  </a:extLst>
                </a:gridCol>
                <a:gridCol w="1693182">
                  <a:extLst>
                    <a:ext uri="{9D8B030D-6E8A-4147-A177-3AD203B41FA5}">
                      <a16:colId xmlns:a16="http://schemas.microsoft.com/office/drawing/2014/main" val="3019915005"/>
                    </a:ext>
                  </a:extLst>
                </a:gridCol>
              </a:tblGrid>
              <a:tr h="887671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</a:p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разделов /модулей, тем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часов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контроля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5502297"/>
                  </a:ext>
                </a:extLst>
              </a:tr>
              <a:tr h="463127">
                <a:tc gridSpan="6"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Раздел /модуль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7930282"/>
                  </a:ext>
                </a:extLst>
              </a:tr>
              <a:tr h="463127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3648319"/>
                  </a:ext>
                </a:extLst>
              </a:tr>
              <a:tr h="463127">
                <a:tc gridSpan="6"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 Раздел /модуль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3419211"/>
                  </a:ext>
                </a:extLst>
              </a:tr>
              <a:tr h="463127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7694208"/>
                  </a:ext>
                </a:extLst>
              </a:tr>
              <a:tr h="396911">
                <a:tc>
                  <a:txBody>
                    <a:bodyPr/>
                    <a:lstStyle/>
                    <a:p>
                      <a:endParaRPr lang="ru-RU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96983"/>
                  </a:ext>
                </a:extLst>
              </a:tr>
            </a:tbl>
          </a:graphicData>
        </a:graphic>
      </p:graphicFrame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20D01AD-72D5-4802-96DA-BEA179D50E91}"/>
              </a:ext>
            </a:extLst>
          </p:cNvPr>
          <p:cNvCxnSpPr>
            <a:cxnSpLocks/>
          </p:cNvCxnSpPr>
          <p:nvPr/>
        </p:nvCxnSpPr>
        <p:spPr>
          <a:xfrm>
            <a:off x="5025006" y="1157288"/>
            <a:ext cx="49746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AEF16F0-1A60-4AD4-BD1E-802B97C6E142}"/>
              </a:ext>
            </a:extLst>
          </p:cNvPr>
          <p:cNvCxnSpPr/>
          <p:nvPr/>
        </p:nvCxnSpPr>
        <p:spPr>
          <a:xfrm>
            <a:off x="6627303" y="1003583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07321E4-9BFF-463D-9ED9-675D42E0D302}"/>
              </a:ext>
            </a:extLst>
          </p:cNvPr>
          <p:cNvCxnSpPr>
            <a:cxnSpLocks/>
          </p:cNvCxnSpPr>
          <p:nvPr/>
        </p:nvCxnSpPr>
        <p:spPr>
          <a:xfrm>
            <a:off x="8352558" y="1191453"/>
            <a:ext cx="0" cy="4947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97D4BF63-CE3C-4FB8-AD28-DC228E15E97B}"/>
              </a:ext>
            </a:extLst>
          </p:cNvPr>
          <p:cNvCxnSpPr>
            <a:cxnSpLocks/>
          </p:cNvCxnSpPr>
          <p:nvPr/>
        </p:nvCxnSpPr>
        <p:spPr>
          <a:xfrm>
            <a:off x="6652470" y="1191453"/>
            <a:ext cx="0" cy="5536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029EB11-FF5E-4A2F-B450-275C93D9B203}"/>
              </a:ext>
            </a:extLst>
          </p:cNvPr>
          <p:cNvSpPr txBox="1"/>
          <p:nvPr/>
        </p:nvSpPr>
        <p:spPr>
          <a:xfrm>
            <a:off x="5301865" y="1157288"/>
            <a:ext cx="1152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теория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31B26A-CFF1-4683-8083-FFC9CCBEBA8C}"/>
              </a:ext>
            </a:extLst>
          </p:cNvPr>
          <p:cNvSpPr txBox="1"/>
          <p:nvPr/>
        </p:nvSpPr>
        <p:spPr>
          <a:xfrm>
            <a:off x="6811729" y="1191453"/>
            <a:ext cx="1549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практика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D80396-0156-432E-8B45-D1B0CD6684AB}"/>
              </a:ext>
            </a:extLst>
          </p:cNvPr>
          <p:cNvSpPr txBox="1"/>
          <p:nvPr/>
        </p:nvSpPr>
        <p:spPr>
          <a:xfrm>
            <a:off x="8732946" y="1157288"/>
            <a:ext cx="901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всего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49F4636-9CC1-4D35-864C-F5580921D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40559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2597</TotalTime>
  <Words>1917</Words>
  <Application>Microsoft Office PowerPoint</Application>
  <PresentationFormat>Широкоэкранный</PresentationFormat>
  <Paragraphs>286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Century Gothic</vt:lpstr>
      <vt:lpstr>Microsoft Sans Serif</vt:lpstr>
      <vt:lpstr>Times New Roman</vt:lpstr>
      <vt:lpstr>Wingdings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Содержание АДООП (учебный план)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Ресурсы в помощь педагогу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И РЕАЛИЗАЦИЯ АДОП</dc:title>
  <dc:creator>Пользователь</dc:creator>
  <cp:lastModifiedBy>Пользователь</cp:lastModifiedBy>
  <cp:revision>586</cp:revision>
  <dcterms:created xsi:type="dcterms:W3CDTF">2023-05-19T06:45:11Z</dcterms:created>
  <dcterms:modified xsi:type="dcterms:W3CDTF">2023-12-20T06:39:03Z</dcterms:modified>
</cp:coreProperties>
</file>