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6" r:id="rId1"/>
  </p:sldMasterIdLst>
  <p:notesMasterIdLst>
    <p:notesMasterId r:id="rId14"/>
  </p:notesMasterIdLst>
  <p:sldIdLst>
    <p:sldId id="268" r:id="rId2"/>
    <p:sldId id="259" r:id="rId3"/>
    <p:sldId id="310" r:id="rId4"/>
    <p:sldId id="301" r:id="rId5"/>
    <p:sldId id="307" r:id="rId6"/>
    <p:sldId id="296" r:id="rId7"/>
    <p:sldId id="304" r:id="rId8"/>
    <p:sldId id="300" r:id="rId9"/>
    <p:sldId id="274" r:id="rId10"/>
    <p:sldId id="309" r:id="rId11"/>
    <p:sldId id="308" r:id="rId12"/>
    <p:sldId id="30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F086F-703C-419C-91EA-C130234C84CD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9AADA-D01B-4FC9-B8C7-D09D229BBE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390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7A70B-3629-45DB-81E7-870F8FAE8B11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804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BC232-00FC-4E84-B7F1-B88D98FBB923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7E601-8432-4187-B04A-4245A8F1C729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7116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8F797-C9FE-494E-8750-BEA0E43763F9}" type="datetime1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43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98A2-5B73-49ED-93A3-8A0729122E0C}" type="datetime1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049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67693-AA44-4167-AECB-4BE98A2A537B}" type="datetime1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994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B88C1-7F1E-4AE3-8527-C2BF84986EA3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4172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EF2-3386-4CBA-8130-BDCDC04A0749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15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514D3-E83A-4A9A-AD9E-61C03E55CE83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508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53582-4E3B-4026-A64F-BD969B34E477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984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5A897-5718-479D-A363-08EE0D028C11}" type="datetime1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4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F088F-7748-4024-9D11-26C12CB8ADA0}" type="datetime1">
              <a:rPr lang="ru-RU" smtClean="0"/>
              <a:t>20.12.2023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165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896FD-A8E9-4394-9C83-4F5EAF2631E9}" type="datetime1">
              <a:rPr lang="ru-RU" smtClean="0"/>
              <a:t>20.12.2023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606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1EB6B-558D-44D4-85EE-CFFCC76E3F6D}" type="datetime1">
              <a:rPr lang="ru-RU" smtClean="0"/>
              <a:t>20.12.2023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176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5E661-143B-4E89-9027-5A8A2E659492}" type="datetime1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721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81F7A-C22E-4078-A50A-842D886C119B}" type="datetime1">
              <a:rPr lang="ru-RU" smtClean="0"/>
              <a:t>20.12.2023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5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88C04-5DF5-4DDD-A30F-D28C8F49F004}" type="datetime1">
              <a:rPr lang="ru-RU" smtClean="0"/>
              <a:t>20.12.2023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C998897-78A1-42FE-9CFA-5C973D9052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50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  <p:sldLayoutId id="2147483779" r:id="rId13"/>
    <p:sldLayoutId id="2147483780" r:id="rId14"/>
    <p:sldLayoutId id="2147483781" r:id="rId15"/>
    <p:sldLayoutId id="214748378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420292638#6540IN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7364" y="1633491"/>
            <a:ext cx="10076154" cy="281422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инклюзии в системе дополнительного образования детей</a:t>
            </a: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9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</a:t>
            </a: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Лиманская Людмила Ефремовна,</a:t>
            </a:r>
            <a:br>
              <a:rPr lang="ru-RU" sz="1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старший методист ГАУ ДПО РО ИРО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629604-8C82-44ED-BAA7-748DED9700A1}"/>
              </a:ext>
            </a:extLst>
          </p:cNvPr>
          <p:cNvSpPr txBox="1"/>
          <p:nvPr/>
        </p:nvSpPr>
        <p:spPr>
          <a:xfrm>
            <a:off x="8691239" y="5752730"/>
            <a:ext cx="2379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i="1" dirty="0">
                <a:solidFill>
                  <a:schemeClr val="accent1"/>
                </a:solidFill>
              </a:rPr>
              <a:t>обучающий вебинар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A410F1-9140-4B79-A3C3-D73E232AA0DA}"/>
              </a:ext>
            </a:extLst>
          </p:cNvPr>
          <p:cNvSpPr txBox="1"/>
          <p:nvPr/>
        </p:nvSpPr>
        <p:spPr>
          <a:xfrm>
            <a:off x="4474346" y="5752731"/>
            <a:ext cx="1621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Ростов-на-Дону</a:t>
            </a:r>
          </a:p>
          <a:p>
            <a:pPr algn="ctr"/>
            <a:r>
              <a:rPr lang="ru-RU" sz="1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pic>
        <p:nvPicPr>
          <p:cNvPr id="7" name="object 8">
            <a:extLst>
              <a:ext uri="{FF2B5EF4-FFF2-40B4-BE49-F238E27FC236}">
                <a16:creationId xmlns:a16="http://schemas.microsoft.com/office/drawing/2014/main" id="{6288A5A6-4323-478D-84DC-98D36B1BC1D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92696" y="278295"/>
            <a:ext cx="1523871" cy="10444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05918E-2046-4CBC-A2A2-526A91727E7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711" y="301840"/>
            <a:ext cx="834501" cy="7634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A11E833-81E3-48BA-AE65-C76CC6CF0394}"/>
              </a:ext>
            </a:extLst>
          </p:cNvPr>
          <p:cNvSpPr txBox="1"/>
          <p:nvPr/>
        </p:nvSpPr>
        <p:spPr>
          <a:xfrm>
            <a:off x="3994951" y="328475"/>
            <a:ext cx="7474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1"/>
                </a:solidFill>
                <a:latin typeface="Bahnschrift Light" panose="020B0502040204020203" pitchFamily="34" charset="0"/>
              </a:rPr>
              <a:t>Региональный модельный центр дополнительного образования детей Ростовской области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D864C659-5F91-451E-82FF-1C6AB7751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5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3BBE9B-0314-4C10-BC57-2F5B9A9BFD0B}"/>
              </a:ext>
            </a:extLst>
          </p:cNvPr>
          <p:cNvSpPr txBox="1"/>
          <p:nvPr/>
        </p:nvSpPr>
        <p:spPr>
          <a:xfrm>
            <a:off x="1530036" y="398353"/>
            <a:ext cx="10646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обучающихся с ОВЗ в системе дополнительного образования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8FCD08B-4ABC-468B-ADF9-3476E97F3E95}"/>
              </a:ext>
            </a:extLst>
          </p:cNvPr>
          <p:cNvSpPr/>
          <p:nvPr/>
        </p:nvSpPr>
        <p:spPr>
          <a:xfrm>
            <a:off x="1530036" y="1765426"/>
            <a:ext cx="2679825" cy="13942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5C993E8-7A72-48FD-B862-1CD5C2EF887C}"/>
              </a:ext>
            </a:extLst>
          </p:cNvPr>
          <p:cNvSpPr/>
          <p:nvPr/>
        </p:nvSpPr>
        <p:spPr>
          <a:xfrm>
            <a:off x="4571999" y="1765426"/>
            <a:ext cx="2679825" cy="13942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ка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CE2F10D-5E28-4589-B825-88D00A337A6E}"/>
              </a:ext>
            </a:extLst>
          </p:cNvPr>
          <p:cNvSpPr/>
          <p:nvPr/>
        </p:nvSpPr>
        <p:spPr>
          <a:xfrm>
            <a:off x="7613962" y="1747258"/>
            <a:ext cx="3123448" cy="13942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13E92C7-6DCA-4AFA-A6CE-44F38BE866C1}"/>
              </a:ext>
            </a:extLst>
          </p:cNvPr>
          <p:cNvSpPr/>
          <p:nvPr/>
        </p:nvSpPr>
        <p:spPr>
          <a:xfrm>
            <a:off x="2190939" y="3659399"/>
            <a:ext cx="8072676" cy="19356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27D79-1349-48CF-BBA9-9BF2A162B98C}"/>
              </a:ext>
            </a:extLst>
          </p:cNvPr>
          <p:cNvSpPr txBox="1"/>
          <p:nvPr/>
        </p:nvSpPr>
        <p:spPr>
          <a:xfrm>
            <a:off x="1620570" y="1765426"/>
            <a:ext cx="24082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учет особых образовательных потребностей обучающихся с ОВЗ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C38F0-CF2C-4D93-8DDA-31D64AE83FC5}"/>
              </a:ext>
            </a:extLst>
          </p:cNvPr>
          <p:cNvSpPr txBox="1"/>
          <p:nvPr/>
        </p:nvSpPr>
        <p:spPr>
          <a:xfrm>
            <a:off x="4707802" y="1765426"/>
            <a:ext cx="23720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 учебного процесса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33FA2D1-7E5F-490D-92DC-2B7F2426414C}"/>
              </a:ext>
            </a:extLst>
          </p:cNvPr>
          <p:cNvSpPr txBox="1"/>
          <p:nvPr/>
        </p:nvSpPr>
        <p:spPr>
          <a:xfrm flipH="1">
            <a:off x="7613961" y="1883120"/>
            <a:ext cx="3485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программно-методическое обеспечения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08AD5B-93FE-4797-9337-AE0A0B580F4E}"/>
              </a:ext>
            </a:extLst>
          </p:cNvPr>
          <p:cNvSpPr txBox="1"/>
          <p:nvPr/>
        </p:nvSpPr>
        <p:spPr>
          <a:xfrm>
            <a:off x="3802455" y="4117610"/>
            <a:ext cx="19102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ОВЗ и</a:t>
            </a:r>
          </a:p>
          <a:p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инвалидностью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E1C281-1790-4CEE-95D2-3FCBF8042827}"/>
              </a:ext>
            </a:extLst>
          </p:cNvPr>
          <p:cNvSpPr txBox="1"/>
          <p:nvPr/>
        </p:nvSpPr>
        <p:spPr>
          <a:xfrm>
            <a:off x="6356412" y="4028731"/>
            <a:ext cx="3816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</a:t>
            </a:r>
          </a:p>
          <a:p>
            <a:pPr marL="285750" indent="-285750">
              <a:buFontTx/>
              <a:buChar char="-"/>
            </a:pPr>
            <a:r>
              <a:rPr lang="ru-RU" sz="20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Профориентация</a:t>
            </a:r>
          </a:p>
          <a:p>
            <a:pPr marL="285750" indent="-285750">
              <a:buFontTx/>
              <a:buChar char="-"/>
            </a:pPr>
            <a:r>
              <a:rPr lang="ru-RU" sz="2000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Одаренности и таланты</a:t>
            </a:r>
          </a:p>
        </p:txBody>
      </p:sp>
      <p:pic>
        <p:nvPicPr>
          <p:cNvPr id="27" name="Рисунок 26" descr="Восклицательный знак">
            <a:extLst>
              <a:ext uri="{FF2B5EF4-FFF2-40B4-BE49-F238E27FC236}">
                <a16:creationId xmlns:a16="http://schemas.microsoft.com/office/drawing/2014/main" id="{345F09D3-D1FA-458B-B7EA-E2ADACF2A0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 flipV="1">
            <a:off x="2318117" y="3870663"/>
            <a:ext cx="1393795" cy="1393795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C07686C8-BE2A-4B40-9C97-63A715626A37}"/>
              </a:ext>
            </a:extLst>
          </p:cNvPr>
          <p:cNvCxnSpPr/>
          <p:nvPr/>
        </p:nvCxnSpPr>
        <p:spPr>
          <a:xfrm flipH="1">
            <a:off x="2974019" y="860018"/>
            <a:ext cx="958789" cy="746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7D915AD4-FA89-48D1-B5D0-4BECA5AF20D8}"/>
              </a:ext>
            </a:extLst>
          </p:cNvPr>
          <p:cNvCxnSpPr/>
          <p:nvPr/>
        </p:nvCxnSpPr>
        <p:spPr>
          <a:xfrm>
            <a:off x="5877017" y="941033"/>
            <a:ext cx="0" cy="652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722B44A-E293-4DED-B1E4-2D707E2C0580}"/>
              </a:ext>
            </a:extLst>
          </p:cNvPr>
          <p:cNvCxnSpPr/>
          <p:nvPr/>
        </p:nvCxnSpPr>
        <p:spPr>
          <a:xfrm>
            <a:off x="8273988" y="860018"/>
            <a:ext cx="896645" cy="7468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7AF21C-D5E1-4D4A-B12C-FC99B311A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0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725832-7428-4C76-8213-AA9A2F40E311}"/>
              </a:ext>
            </a:extLst>
          </p:cNvPr>
          <p:cNvSpPr txBox="1"/>
          <p:nvPr/>
        </p:nvSpPr>
        <p:spPr>
          <a:xfrm>
            <a:off x="1988598" y="392997"/>
            <a:ext cx="9649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реализации дополнительного образования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2A5DB1-226D-46A8-AB21-1F9E8D264B52}"/>
              </a:ext>
            </a:extLst>
          </p:cNvPr>
          <p:cNvSpPr txBox="1"/>
          <p:nvPr/>
        </p:nvSpPr>
        <p:spPr>
          <a:xfrm>
            <a:off x="1367160" y="3329126"/>
            <a:ext cx="2139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с ОВЗ и инвалидностью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6F6F1BB-56A8-443A-AA9F-0F0D1C7D7266}"/>
              </a:ext>
            </a:extLst>
          </p:cNvPr>
          <p:cNvSpPr/>
          <p:nvPr/>
        </p:nvSpPr>
        <p:spPr>
          <a:xfrm>
            <a:off x="1065319" y="2887731"/>
            <a:ext cx="2408826" cy="18156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C82544B-19F2-40E8-B8E8-CEF4EC02898F}"/>
              </a:ext>
            </a:extLst>
          </p:cNvPr>
          <p:cNvSpPr/>
          <p:nvPr/>
        </p:nvSpPr>
        <p:spPr>
          <a:xfrm>
            <a:off x="4279036" y="1731145"/>
            <a:ext cx="2689936" cy="7484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AC606B24-26A3-446C-B403-CD43FB181709}"/>
              </a:ext>
            </a:extLst>
          </p:cNvPr>
          <p:cNvSpPr/>
          <p:nvPr/>
        </p:nvSpPr>
        <p:spPr>
          <a:xfrm>
            <a:off x="4299730" y="3163649"/>
            <a:ext cx="2689936" cy="7861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3F213DB-7959-4149-89A5-B7BA01172FD6}"/>
              </a:ext>
            </a:extLst>
          </p:cNvPr>
          <p:cNvSpPr/>
          <p:nvPr/>
        </p:nvSpPr>
        <p:spPr>
          <a:xfrm>
            <a:off x="4299730" y="4673340"/>
            <a:ext cx="2689936" cy="8308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E3477FB-4FC2-4860-B71A-47848B8A1212}"/>
              </a:ext>
            </a:extLst>
          </p:cNvPr>
          <p:cNvSpPr/>
          <p:nvPr/>
        </p:nvSpPr>
        <p:spPr>
          <a:xfrm>
            <a:off x="7531234" y="1731145"/>
            <a:ext cx="2689936" cy="74095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BB38F2E9-4CFF-444C-87F7-0C1E0C7F8695}"/>
              </a:ext>
            </a:extLst>
          </p:cNvPr>
          <p:cNvSpPr/>
          <p:nvPr/>
        </p:nvSpPr>
        <p:spPr>
          <a:xfrm>
            <a:off x="7540108" y="3141634"/>
            <a:ext cx="2749112" cy="8002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37FB1D5-3BFD-4B85-BE7B-101165B567D5}"/>
              </a:ext>
            </a:extLst>
          </p:cNvPr>
          <p:cNvSpPr/>
          <p:nvPr/>
        </p:nvSpPr>
        <p:spPr>
          <a:xfrm>
            <a:off x="7540107" y="4611388"/>
            <a:ext cx="2749112" cy="8927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E1DD8D-A971-40FA-9B2A-CC44F174C1A3}"/>
              </a:ext>
            </a:extLst>
          </p:cNvPr>
          <p:cNvSpPr txBox="1"/>
          <p:nvPr/>
        </p:nvSpPr>
        <p:spPr>
          <a:xfrm>
            <a:off x="4465468" y="1908698"/>
            <a:ext cx="25745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Инклюзивное образование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3B2ADC-ACBC-4255-BE44-3918F66B1D6E}"/>
              </a:ext>
            </a:extLst>
          </p:cNvPr>
          <p:cNvSpPr txBox="1"/>
          <p:nvPr/>
        </p:nvSpPr>
        <p:spPr>
          <a:xfrm>
            <a:off x="4394449" y="3287674"/>
            <a:ext cx="25745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обучение, обучение на дому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4C5A70-A17C-4D51-AA95-3FD2F31C761C}"/>
              </a:ext>
            </a:extLst>
          </p:cNvPr>
          <p:cNvSpPr txBox="1"/>
          <p:nvPr/>
        </p:nvSpPr>
        <p:spPr>
          <a:xfrm>
            <a:off x="4465468" y="4770839"/>
            <a:ext cx="25745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обучающихся с одной нозологией или с сочетанными нарушениями развития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86A96B-6AA9-4CFA-BCC5-6FDF2DD303B5}"/>
              </a:ext>
            </a:extLst>
          </p:cNvPr>
          <p:cNvSpPr txBox="1"/>
          <p:nvPr/>
        </p:nvSpPr>
        <p:spPr>
          <a:xfrm>
            <a:off x="7794594" y="1908698"/>
            <a:ext cx="30361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ИОМ/ИУП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C5B0FD-6AFC-4CAE-AAE8-033608E59D33}"/>
              </a:ext>
            </a:extLst>
          </p:cNvPr>
          <p:cNvSpPr txBox="1"/>
          <p:nvPr/>
        </p:nvSpPr>
        <p:spPr>
          <a:xfrm>
            <a:off x="5637320" y="2978458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A95F2C-CFD1-48E8-859F-739568412EE4}"/>
              </a:ext>
            </a:extLst>
          </p:cNvPr>
          <p:cNvSpPr txBox="1"/>
          <p:nvPr/>
        </p:nvSpPr>
        <p:spPr>
          <a:xfrm>
            <a:off x="7723572" y="3223323"/>
            <a:ext cx="2565647" cy="531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Воспитательные, коррекционные программы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7121CE-A7B5-4F31-99C6-8CAF2B93D2EB}"/>
              </a:ext>
            </a:extLst>
          </p:cNvPr>
          <p:cNvSpPr txBox="1"/>
          <p:nvPr/>
        </p:nvSpPr>
        <p:spPr>
          <a:xfrm>
            <a:off x="7540108" y="4673340"/>
            <a:ext cx="28734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дополнительная общеобразовательная общеразвивающая программа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98DB1F29-381B-4044-B719-70CEB677351C}"/>
              </a:ext>
            </a:extLst>
          </p:cNvPr>
          <p:cNvCxnSpPr>
            <a:cxnSpLocks/>
          </p:cNvCxnSpPr>
          <p:nvPr/>
        </p:nvCxnSpPr>
        <p:spPr>
          <a:xfrm flipV="1">
            <a:off x="2979940" y="2310854"/>
            <a:ext cx="1195527" cy="6676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ACAA83F-2753-4BC4-8294-17193D1F691D}"/>
              </a:ext>
            </a:extLst>
          </p:cNvPr>
          <p:cNvCxnSpPr>
            <a:cxnSpLocks/>
          </p:cNvCxnSpPr>
          <p:nvPr/>
        </p:nvCxnSpPr>
        <p:spPr>
          <a:xfrm>
            <a:off x="3583614" y="3665494"/>
            <a:ext cx="62433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id="{C321C303-B277-42AC-AA1F-149669869E49}"/>
              </a:ext>
            </a:extLst>
          </p:cNvPr>
          <p:cNvCxnSpPr>
            <a:cxnSpLocks/>
          </p:cNvCxnSpPr>
          <p:nvPr/>
        </p:nvCxnSpPr>
        <p:spPr>
          <a:xfrm>
            <a:off x="2823032" y="4702467"/>
            <a:ext cx="1384916" cy="474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Стрелка: вверх-вниз 77">
            <a:extLst>
              <a:ext uri="{FF2B5EF4-FFF2-40B4-BE49-F238E27FC236}">
                <a16:creationId xmlns:a16="http://schemas.microsoft.com/office/drawing/2014/main" id="{B3E84EE5-D99F-4955-892A-36F9CF47A9F6}"/>
              </a:ext>
            </a:extLst>
          </p:cNvPr>
          <p:cNvSpPr/>
          <p:nvPr/>
        </p:nvSpPr>
        <p:spPr>
          <a:xfrm>
            <a:off x="10617682" y="1731144"/>
            <a:ext cx="1127473" cy="3773007"/>
          </a:xfrm>
          <a:prstGeom prst="up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B548DBD5-1DA8-4D16-9CD7-25670FB612AA}"/>
              </a:ext>
            </a:extLst>
          </p:cNvPr>
          <p:cNvSpPr txBox="1"/>
          <p:nvPr/>
        </p:nvSpPr>
        <p:spPr>
          <a:xfrm flipH="1">
            <a:off x="11034934" y="2247251"/>
            <a:ext cx="3846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ЗУЛЬ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</p:txBody>
      </p: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5A0CCDEB-8764-420D-A640-FCBFEDE856DE}"/>
              </a:ext>
            </a:extLst>
          </p:cNvPr>
          <p:cNvCxnSpPr>
            <a:cxnSpLocks/>
          </p:cNvCxnSpPr>
          <p:nvPr/>
        </p:nvCxnSpPr>
        <p:spPr>
          <a:xfrm>
            <a:off x="7039990" y="2157464"/>
            <a:ext cx="3462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id="{7C9E46E1-F72B-4448-9713-67347C7E2A46}"/>
              </a:ext>
            </a:extLst>
          </p:cNvPr>
          <p:cNvCxnSpPr/>
          <p:nvPr/>
        </p:nvCxnSpPr>
        <p:spPr>
          <a:xfrm>
            <a:off x="5788241" y="2479578"/>
            <a:ext cx="0" cy="56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D8102C1-F51B-4F3B-9227-E8BDA55D43CC}"/>
              </a:ext>
            </a:extLst>
          </p:cNvPr>
          <p:cNvCxnSpPr/>
          <p:nvPr/>
        </p:nvCxnSpPr>
        <p:spPr>
          <a:xfrm>
            <a:off x="6968972" y="2479578"/>
            <a:ext cx="571135" cy="662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EBAE9945-774A-4873-9BCD-11DBD7FB5083}"/>
              </a:ext>
            </a:extLst>
          </p:cNvPr>
          <p:cNvCxnSpPr/>
          <p:nvPr/>
        </p:nvCxnSpPr>
        <p:spPr>
          <a:xfrm>
            <a:off x="5663952" y="4011797"/>
            <a:ext cx="0" cy="5720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1467749D-8A8B-426E-B99D-AA0CDCA425AA}"/>
              </a:ext>
            </a:extLst>
          </p:cNvPr>
          <p:cNvCxnSpPr/>
          <p:nvPr/>
        </p:nvCxnSpPr>
        <p:spPr>
          <a:xfrm>
            <a:off x="8753383" y="3949845"/>
            <a:ext cx="0" cy="568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7441CF08-672D-4934-A348-E74056C61F90}"/>
              </a:ext>
            </a:extLst>
          </p:cNvPr>
          <p:cNvCxnSpPr/>
          <p:nvPr/>
        </p:nvCxnSpPr>
        <p:spPr>
          <a:xfrm flipV="1">
            <a:off x="5956917" y="2479578"/>
            <a:ext cx="1574317" cy="565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>
            <a:extLst>
              <a:ext uri="{FF2B5EF4-FFF2-40B4-BE49-F238E27FC236}">
                <a16:creationId xmlns:a16="http://schemas.microsoft.com/office/drawing/2014/main" id="{6848F5E9-9E6B-481E-904C-74ECE26CBD5F}"/>
              </a:ext>
            </a:extLst>
          </p:cNvPr>
          <p:cNvCxnSpPr/>
          <p:nvPr/>
        </p:nvCxnSpPr>
        <p:spPr>
          <a:xfrm>
            <a:off x="7155404" y="3539912"/>
            <a:ext cx="3018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C2D83088-96CD-44DA-BD43-B684CE2759A8}"/>
              </a:ext>
            </a:extLst>
          </p:cNvPr>
          <p:cNvCxnSpPr>
            <a:stCxn id="16" idx="3"/>
          </p:cNvCxnSpPr>
          <p:nvPr/>
        </p:nvCxnSpPr>
        <p:spPr>
          <a:xfrm>
            <a:off x="7039992" y="5140171"/>
            <a:ext cx="3462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>
            <a:extLst>
              <a:ext uri="{FF2B5EF4-FFF2-40B4-BE49-F238E27FC236}">
                <a16:creationId xmlns:a16="http://schemas.microsoft.com/office/drawing/2014/main" id="{8D9A8A59-BE7C-44BF-A9BC-D962B5E2C482}"/>
              </a:ext>
            </a:extLst>
          </p:cNvPr>
          <p:cNvCxnSpPr>
            <a:cxnSpLocks/>
          </p:cNvCxnSpPr>
          <p:nvPr/>
        </p:nvCxnSpPr>
        <p:spPr>
          <a:xfrm flipV="1">
            <a:off x="7039990" y="4154751"/>
            <a:ext cx="500117" cy="587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>
            <a:extLst>
              <a:ext uri="{FF2B5EF4-FFF2-40B4-BE49-F238E27FC236}">
                <a16:creationId xmlns:a16="http://schemas.microsoft.com/office/drawing/2014/main" id="{0BEE1649-3488-4627-B3A6-DE6FE286CB3E}"/>
              </a:ext>
            </a:extLst>
          </p:cNvPr>
          <p:cNvCxnSpPr/>
          <p:nvPr/>
        </p:nvCxnSpPr>
        <p:spPr>
          <a:xfrm>
            <a:off x="8753383" y="2479578"/>
            <a:ext cx="0" cy="4988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id="{775374B7-A548-4B09-8816-E9139C3B8316}"/>
              </a:ext>
            </a:extLst>
          </p:cNvPr>
          <p:cNvCxnSpPr/>
          <p:nvPr/>
        </p:nvCxnSpPr>
        <p:spPr>
          <a:xfrm>
            <a:off x="6094520" y="4011797"/>
            <a:ext cx="2223857" cy="506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F9DFDF6-E909-47C1-A18B-D730CFEEC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065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3DAF5F2-A46F-4D96-8EA2-67EE411A74FB}"/>
              </a:ext>
            </a:extLst>
          </p:cNvPr>
          <p:cNvSpPr txBox="1"/>
          <p:nvPr/>
        </p:nvSpPr>
        <p:spPr>
          <a:xfrm>
            <a:off x="2450237" y="5317724"/>
            <a:ext cx="3169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CF6563B0-2954-4DB7-B517-DAA445B9082C}"/>
              </a:ext>
            </a:extLst>
          </p:cNvPr>
          <p:cNvSpPr/>
          <p:nvPr/>
        </p:nvSpPr>
        <p:spPr>
          <a:xfrm rot="16200000">
            <a:off x="2756518" y="84336"/>
            <a:ext cx="2246050" cy="5557422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C0F580-B545-420C-81C8-EFFED6D87176}"/>
              </a:ext>
            </a:extLst>
          </p:cNvPr>
          <p:cNvSpPr txBox="1"/>
          <p:nvPr/>
        </p:nvSpPr>
        <p:spPr>
          <a:xfrm>
            <a:off x="1384917" y="2423604"/>
            <a:ext cx="5166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0AC0B5-F767-4B8F-BA1A-08B876F47B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5514" y="2774171"/>
            <a:ext cx="3231472" cy="30094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21606B-48B2-426D-9FAD-A3FC5713528D}"/>
              </a:ext>
            </a:extLst>
          </p:cNvPr>
          <p:cNvSpPr txBox="1"/>
          <p:nvPr/>
        </p:nvSpPr>
        <p:spPr>
          <a:xfrm>
            <a:off x="1384917" y="5459767"/>
            <a:ext cx="5362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Ростов-на-Дону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9487DD-7385-4528-9A36-05FF1043F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12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A075D6-9E46-47F0-A1A2-B64AA4279375}"/>
              </a:ext>
            </a:extLst>
          </p:cNvPr>
          <p:cNvSpPr txBox="1"/>
          <p:nvPr/>
        </p:nvSpPr>
        <p:spPr>
          <a:xfrm>
            <a:off x="2032986" y="301841"/>
            <a:ext cx="8016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модельный центр дополнительного образования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3979070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357" y="1055302"/>
            <a:ext cx="10732255" cy="365125"/>
          </a:xfrm>
        </p:spPr>
        <p:txBody>
          <a:bodyPr>
            <a:noAutofit/>
          </a:bodyPr>
          <a:lstStyle/>
          <a:p>
            <a:b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№ 273«Об образовании в РФ» от 29.12.2012 (изм. и доп., вступ. в силу с 01.09.2023)</a:t>
            </a:r>
            <a:b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2357" y="2112885"/>
            <a:ext cx="10732255" cy="37983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«инклюзивное образование» (п. 27 ст. 2) – 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возможностей.</a:t>
            </a:r>
          </a:p>
          <a:p>
            <a:pPr marL="0" indent="0" algn="just">
              <a:buNone/>
            </a:pPr>
            <a:endParaRPr lang="ru-RU" sz="2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просвещения РФ от 27.07.2022 № 629 «Об утверждении порядка организации и осуществления образовательной деятельности по дополнительным общеобразовательным программам»</a:t>
            </a:r>
          </a:p>
          <a:p>
            <a:pPr marL="0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объединениях с обучающимися с ОВЗ могут быть организованы как совместно с другими обучающимися, так и в отдельных группах, в том числе по индивидуальному учебному плану (п.28).</a:t>
            </a:r>
          </a:p>
          <a:p>
            <a:pPr marL="0" indent="0">
              <a:buNone/>
            </a:pPr>
            <a:r>
              <a:rPr lang="ru-RU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Численный состав объединения может быть уменьшен при включении в него обучающихся с ограниченными возможностями здоровья (п.29).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172C7B3-57AF-45F1-AF46-55A86F87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2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C95064-E5EA-491B-B72A-666F0E2501A9}"/>
              </a:ext>
            </a:extLst>
          </p:cNvPr>
          <p:cNvSpPr txBox="1"/>
          <p:nvPr/>
        </p:nvSpPr>
        <p:spPr>
          <a:xfrm>
            <a:off x="1917577" y="292962"/>
            <a:ext cx="76821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919916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B065CC8-0C1A-4627-8BFC-BDCCC259D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3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CEA011-4775-45DE-BC0A-A8B4149EE8DB}"/>
              </a:ext>
            </a:extLst>
          </p:cNvPr>
          <p:cNvSpPr txBox="1"/>
          <p:nvPr/>
        </p:nvSpPr>
        <p:spPr>
          <a:xfrm>
            <a:off x="2175029" y="266331"/>
            <a:ext cx="8993079" cy="886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 правовые акты (продолжение)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4C8F36-2888-4BA6-9BF1-5C99B2A1A9BB}"/>
              </a:ext>
            </a:extLst>
          </p:cNvPr>
          <p:cNvSpPr txBox="1"/>
          <p:nvPr/>
        </p:nvSpPr>
        <p:spPr>
          <a:xfrm>
            <a:off x="1091953" y="1393794"/>
            <a:ext cx="10963923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Минобрнауки РФ от 18.04.2008 N АФ-150/06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"О создании условий для получения образования детьми с ограниченными возможностями здоровья и детьми-инвалидами».</a:t>
            </a:r>
          </a:p>
          <a:p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Минобрнауки РФ от 9 ноября 2015 г. N 1309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Об утверждении порядка обеспечения условий доступности для инвалидов объектов и предоставляемых услуг в сфере образования, а также оказания им при этом необходимой помощи»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(Паспорт доступности объекта).</a:t>
            </a:r>
          </a:p>
          <a:p>
            <a:endParaRPr lang="ru-RU" sz="200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Главного  Государственного санитарного врача РФ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10 июля 2015 года N 26 </a:t>
            </a:r>
            <a:r>
              <a:rPr lang="ru-RU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 </a:t>
            </a:r>
            <a:r>
              <a:rPr lang="ru-RU" sz="2000" b="1" u="sng" dirty="0">
                <a:solidFill>
                  <a:srgbClr val="FB4A18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СанПиН 2.4.2.3286-15 "Санитарно-эпидемиологические требования к условиям и организации обучения и воспитания в организациях, осуществляющих образовательную деятельность по адаптированным основным общеобразовательным программам для обучающихся с ограниченными возможностями здоровья</a:t>
            </a:r>
            <a:r>
              <a:rPr lang="ru-RU" sz="2000" b="1" u="sng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"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изменениями на 27 октября 2020 года).</a:t>
            </a:r>
          </a:p>
          <a:p>
            <a:pPr fontAlgn="base"/>
            <a:endParaRPr lang="ru-RU" dirty="0"/>
          </a:p>
          <a:p>
            <a:pPr fontAlgn="base"/>
            <a:endParaRPr lang="ru-RU" dirty="0"/>
          </a:p>
          <a:p>
            <a:pPr fontAlgn="base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44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3682"/>
            <a:ext cx="10748228" cy="119897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                                 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  </a:t>
            </a:r>
            <a:br>
              <a:rPr lang="ru-RU" dirty="0"/>
            </a:br>
            <a:r>
              <a:rPr lang="ru-RU" dirty="0"/>
              <a:t>         </a:t>
            </a:r>
          </a:p>
        </p:txBody>
      </p:sp>
      <p:sp>
        <p:nvSpPr>
          <p:cNvPr id="4" name="Не равно 3">
            <a:extLst>
              <a:ext uri="{FF2B5EF4-FFF2-40B4-BE49-F238E27FC236}">
                <a16:creationId xmlns:a16="http://schemas.microsoft.com/office/drawing/2014/main" id="{4189A009-A010-4FAC-8851-053B2801CCD8}"/>
              </a:ext>
            </a:extLst>
          </p:cNvPr>
          <p:cNvSpPr/>
          <p:nvPr/>
        </p:nvSpPr>
        <p:spPr>
          <a:xfrm flipH="1" flipV="1">
            <a:off x="4864961" y="1656462"/>
            <a:ext cx="1819911" cy="447415"/>
          </a:xfrm>
          <a:prstGeom prst="mathNotEqual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00ED6E-27E9-40E8-90C9-0928A9A27716}"/>
              </a:ext>
            </a:extLst>
          </p:cNvPr>
          <p:cNvSpPr txBox="1"/>
          <p:nvPr/>
        </p:nvSpPr>
        <p:spPr>
          <a:xfrm>
            <a:off x="7190921" y="1664241"/>
            <a:ext cx="40837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РЕБЕНОК-ИНВАЛИД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№ 181 «О социальной защите инвалидов в Российской Федерации»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0392CD4-A165-4169-8373-B4FE8617E8C6}"/>
              </a:ext>
            </a:extLst>
          </p:cNvPr>
          <p:cNvSpPr/>
          <p:nvPr/>
        </p:nvSpPr>
        <p:spPr>
          <a:xfrm>
            <a:off x="849870" y="2633898"/>
            <a:ext cx="3120325" cy="1410855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7E2BDD-2B55-4438-91B6-1D57F591AD4B}"/>
              </a:ext>
            </a:extLst>
          </p:cNvPr>
          <p:cNvSpPr txBox="1"/>
          <p:nvPr/>
        </p:nvSpPr>
        <p:spPr>
          <a:xfrm>
            <a:off x="973594" y="2690250"/>
            <a:ext cx="3120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ПМПК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с рекомендациями по варианту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13067D-D461-427B-967C-40440B81DF90}"/>
              </a:ext>
            </a:extLst>
          </p:cNvPr>
          <p:cNvSpPr txBox="1"/>
          <p:nvPr/>
        </p:nvSpPr>
        <p:spPr>
          <a:xfrm>
            <a:off x="7821227" y="2618136"/>
            <a:ext cx="26266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МСЭ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ИПРА-индивидуальная программа реабилитации и/или абилитации инвалида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45C5F09F-A321-466B-A7EC-D43CCCD39850}"/>
              </a:ext>
            </a:extLst>
          </p:cNvPr>
          <p:cNvSpPr/>
          <p:nvPr/>
        </p:nvSpPr>
        <p:spPr>
          <a:xfrm>
            <a:off x="7619996" y="2587457"/>
            <a:ext cx="3336875" cy="1503476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2081A0-001E-4318-AC84-1AE21C575CF4}"/>
              </a:ext>
            </a:extLst>
          </p:cNvPr>
          <p:cNvSpPr txBox="1"/>
          <p:nvPr/>
        </p:nvSpPr>
        <p:spPr>
          <a:xfrm>
            <a:off x="2964426" y="4348070"/>
            <a:ext cx="54693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родителей носит </a:t>
            </a:r>
            <a:r>
              <a:rPr lang="ru-RU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рекомендательный характер</a:t>
            </a:r>
          </a:p>
          <a:p>
            <a:pPr algn="ctr"/>
            <a:endParaRPr lang="ru-RU" sz="2000" dirty="0"/>
          </a:p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319ACED6-B96F-498F-ABC5-A8E1FE59B9EC}"/>
              </a:ext>
            </a:extLst>
          </p:cNvPr>
          <p:cNvSpPr/>
          <p:nvPr/>
        </p:nvSpPr>
        <p:spPr>
          <a:xfrm flipV="1">
            <a:off x="2964427" y="4304221"/>
            <a:ext cx="5955342" cy="709926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E827E-862F-40D6-9B41-79539CC2C508}"/>
              </a:ext>
            </a:extLst>
          </p:cNvPr>
          <p:cNvSpPr txBox="1"/>
          <p:nvPr/>
        </p:nvSpPr>
        <p:spPr>
          <a:xfrm>
            <a:off x="917360" y="1620391"/>
            <a:ext cx="318412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С ОВЗ</a:t>
            </a:r>
          </a:p>
          <a:p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ФЗ № 273 « Об образовании в Российской Федерации»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FC74A9D-0B4A-4864-99E6-8E14E284625D}"/>
              </a:ext>
            </a:extLst>
          </p:cNvPr>
          <p:cNvSpPr/>
          <p:nvPr/>
        </p:nvSpPr>
        <p:spPr>
          <a:xfrm>
            <a:off x="2894119" y="5201538"/>
            <a:ext cx="6025650" cy="1447837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для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35D4AF-6ACA-4EF2-81FD-D3D68D627C62}"/>
              </a:ext>
            </a:extLst>
          </p:cNvPr>
          <p:cNvSpPr txBox="1"/>
          <p:nvPr/>
        </p:nvSpPr>
        <p:spPr>
          <a:xfrm>
            <a:off x="3350565" y="5201539"/>
            <a:ext cx="50832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обязательный к исполнению</a:t>
            </a:r>
          </a:p>
          <a:p>
            <a:pPr algn="ctr"/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представленное родителями заключение является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создания органами управления </a:t>
            </a:r>
            <a:r>
              <a:rPr lang="ru-RU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образованием</a:t>
            </a:r>
            <a:r>
              <a:rPr lang="ru-RU" spc="-11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образовательными</a:t>
            </a:r>
            <a:r>
              <a:rPr lang="ru-RU" spc="-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 </a:t>
            </a:r>
            <a:r>
              <a:rPr lang="ru-RU" spc="-6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рекомендованных</a:t>
            </a:r>
            <a:r>
              <a:rPr lang="ru-RU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специальных</a:t>
            </a:r>
            <a:r>
              <a:rPr lang="ru-RU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Стрелка: изогнутая влево 17">
            <a:extLst>
              <a:ext uri="{FF2B5EF4-FFF2-40B4-BE49-F238E27FC236}">
                <a16:creationId xmlns:a16="http://schemas.microsoft.com/office/drawing/2014/main" id="{878C837D-9206-4769-BBB8-67D2891EE124}"/>
              </a:ext>
            </a:extLst>
          </p:cNvPr>
          <p:cNvSpPr/>
          <p:nvPr/>
        </p:nvSpPr>
        <p:spPr>
          <a:xfrm rot="1277121">
            <a:off x="9162564" y="4095726"/>
            <a:ext cx="902211" cy="2280277"/>
          </a:xfrm>
          <a:prstGeom prst="curvedLeftArrow">
            <a:avLst>
              <a:gd name="adj1" fmla="val 25000"/>
              <a:gd name="adj2" fmla="val 50604"/>
              <a:gd name="adj3" fmla="val 25000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Стрелка: изогнутая влево 20">
            <a:extLst>
              <a:ext uri="{FF2B5EF4-FFF2-40B4-BE49-F238E27FC236}">
                <a16:creationId xmlns:a16="http://schemas.microsoft.com/office/drawing/2014/main" id="{CE8AE7C0-2566-445B-A92C-D53D98C76859}"/>
              </a:ext>
            </a:extLst>
          </p:cNvPr>
          <p:cNvSpPr/>
          <p:nvPr/>
        </p:nvSpPr>
        <p:spPr>
          <a:xfrm rot="20757962" flipH="1">
            <a:off x="1902890" y="4034099"/>
            <a:ext cx="807617" cy="2193615"/>
          </a:xfrm>
          <a:prstGeom prst="curvedLeftArrow">
            <a:avLst>
              <a:gd name="adj1" fmla="val 25000"/>
              <a:gd name="adj2" fmla="val 50604"/>
              <a:gd name="adj3" fmla="val 25000"/>
            </a:avLst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1"/>
              </a:solidFill>
            </a:endParaRPr>
          </a:p>
        </p:txBody>
      </p:sp>
      <p:sp>
        <p:nvSpPr>
          <p:cNvPr id="27" name="Номер слайда 26">
            <a:extLst>
              <a:ext uri="{FF2B5EF4-FFF2-40B4-BE49-F238E27FC236}">
                <a16:creationId xmlns:a16="http://schemas.microsoft.com/office/drawing/2014/main" id="{9A2D42F1-9692-48EE-A0C5-B8FBB74CD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6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3D65F5-230A-4B66-A144-5A5F0CD968AD}"/>
              </a:ext>
            </a:extLst>
          </p:cNvPr>
          <p:cNvSpPr txBox="1"/>
          <p:nvPr/>
        </p:nvSpPr>
        <p:spPr>
          <a:xfrm>
            <a:off x="3151570" y="269659"/>
            <a:ext cx="6161103" cy="967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 образовательная среда </a:t>
            </a:r>
          </a:p>
          <a:p>
            <a:pPr algn="ctr"/>
            <a:r>
              <a:rPr lang="ru-RU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специальных условий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7074612-1288-49DA-85C4-3F93FBA2F165}"/>
              </a:ext>
            </a:extLst>
          </p:cNvPr>
          <p:cNvSpPr/>
          <p:nvPr/>
        </p:nvSpPr>
        <p:spPr>
          <a:xfrm>
            <a:off x="861134" y="1961963"/>
            <a:ext cx="2920753" cy="12073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1B2394E-62A4-412D-AB41-336002C05832}"/>
              </a:ext>
            </a:extLst>
          </p:cNvPr>
          <p:cNvSpPr/>
          <p:nvPr/>
        </p:nvSpPr>
        <p:spPr>
          <a:xfrm>
            <a:off x="861134" y="3613207"/>
            <a:ext cx="2919275" cy="12783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6B53E765-F26B-4781-8B67-925DDF0B549E}"/>
              </a:ext>
            </a:extLst>
          </p:cNvPr>
          <p:cNvSpPr/>
          <p:nvPr/>
        </p:nvSpPr>
        <p:spPr>
          <a:xfrm>
            <a:off x="2272684" y="5410939"/>
            <a:ext cx="3124940" cy="11141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80F93398-613C-4E6E-B42C-82D911175800}"/>
              </a:ext>
            </a:extLst>
          </p:cNvPr>
          <p:cNvSpPr/>
          <p:nvPr/>
        </p:nvSpPr>
        <p:spPr>
          <a:xfrm>
            <a:off x="4245002" y="1961963"/>
            <a:ext cx="2830499" cy="12073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3B4AF1E-59C4-46B5-A1EE-DC7A95954FD7}"/>
              </a:ext>
            </a:extLst>
          </p:cNvPr>
          <p:cNvSpPr/>
          <p:nvPr/>
        </p:nvSpPr>
        <p:spPr>
          <a:xfrm>
            <a:off x="4156227" y="3613209"/>
            <a:ext cx="2919275" cy="12783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01A88C0-AE74-41CD-AFE6-B2063D0EFF71}"/>
              </a:ext>
            </a:extLst>
          </p:cNvPr>
          <p:cNvSpPr/>
          <p:nvPr/>
        </p:nvSpPr>
        <p:spPr>
          <a:xfrm>
            <a:off x="6232122" y="5373203"/>
            <a:ext cx="3320250" cy="111414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02C44D6-A610-435A-B48F-70A714EBB839}"/>
              </a:ext>
            </a:extLst>
          </p:cNvPr>
          <p:cNvSpPr/>
          <p:nvPr/>
        </p:nvSpPr>
        <p:spPr>
          <a:xfrm>
            <a:off x="7492751" y="1926452"/>
            <a:ext cx="3009531" cy="12783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5AE0E86B-A2C5-4B6C-9C52-5470FF3CD316}"/>
              </a:ext>
            </a:extLst>
          </p:cNvPr>
          <p:cNvSpPr/>
          <p:nvPr/>
        </p:nvSpPr>
        <p:spPr>
          <a:xfrm>
            <a:off x="7492751" y="3533312"/>
            <a:ext cx="3071677" cy="135828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CB58441-6420-4676-8F47-B75916ACDAE3}"/>
              </a:ext>
            </a:extLst>
          </p:cNvPr>
          <p:cNvSpPr txBox="1"/>
          <p:nvPr/>
        </p:nvSpPr>
        <p:spPr>
          <a:xfrm>
            <a:off x="1109710" y="2157275"/>
            <a:ext cx="21942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Адаптированные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ДООП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A499FD-9CE3-43DB-88EA-D92F49B2FF71}"/>
              </a:ext>
            </a:extLst>
          </p:cNvPr>
          <p:cNvSpPr txBox="1"/>
          <p:nvPr/>
        </p:nvSpPr>
        <p:spPr>
          <a:xfrm>
            <a:off x="941034" y="3773010"/>
            <a:ext cx="25834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обучения и воспитания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036E67-253F-4148-B38F-BF13CAAF1DE0}"/>
              </a:ext>
            </a:extLst>
          </p:cNvPr>
          <p:cNvSpPr txBox="1"/>
          <p:nvPr/>
        </p:nvSpPr>
        <p:spPr>
          <a:xfrm>
            <a:off x="4394447" y="2095131"/>
            <a:ext cx="2459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Дидактический материал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E66F10-F67A-4EE4-B8B2-C119BE22F92A}"/>
              </a:ext>
            </a:extLst>
          </p:cNvPr>
          <p:cNvSpPr txBox="1"/>
          <p:nvPr/>
        </p:nvSpPr>
        <p:spPr>
          <a:xfrm>
            <a:off x="4394447" y="3773010"/>
            <a:ext cx="2530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34261E3-E68A-4147-821A-5D880F99A95B}"/>
              </a:ext>
            </a:extLst>
          </p:cNvPr>
          <p:cNvSpPr txBox="1"/>
          <p:nvPr/>
        </p:nvSpPr>
        <p:spPr>
          <a:xfrm>
            <a:off x="7652551" y="1961963"/>
            <a:ext cx="2778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 родителей (законных представителей)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77485D-D073-4B03-9C00-845EC3322692}"/>
              </a:ext>
            </a:extLst>
          </p:cNvPr>
          <p:cNvSpPr txBox="1"/>
          <p:nvPr/>
        </p:nvSpPr>
        <p:spPr>
          <a:xfrm>
            <a:off x="7989902" y="3773010"/>
            <a:ext cx="2379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технологии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9AD4CB-4BF9-49C4-B9C8-3E095B809C82}"/>
              </a:ext>
            </a:extLst>
          </p:cNvPr>
          <p:cNvSpPr txBox="1"/>
          <p:nvPr/>
        </p:nvSpPr>
        <p:spPr>
          <a:xfrm>
            <a:off x="2423604" y="5575172"/>
            <a:ext cx="2734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Ассистирование (помощь)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34D16DD-8605-4192-BA6B-F1E18200BDE5}"/>
              </a:ext>
            </a:extLst>
          </p:cNvPr>
          <p:cNvSpPr txBox="1"/>
          <p:nvPr/>
        </p:nvSpPr>
        <p:spPr>
          <a:xfrm>
            <a:off x="6720396" y="5610681"/>
            <a:ext cx="2467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занятия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BA1620-1EBC-4120-9A5F-31599385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901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2885" y="719090"/>
            <a:ext cx="9391727" cy="1185909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образовательные условия</a:t>
            </a:r>
            <a:br>
              <a:rPr lang="ru-RU" dirty="0"/>
            </a:br>
            <a:r>
              <a:rPr lang="ru-RU" dirty="0"/>
              <a:t>                                                  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D6B7AAE-2075-4BF1-B1C7-CB2E2D1E2A4E}"/>
              </a:ext>
            </a:extLst>
          </p:cNvPr>
          <p:cNvSpPr/>
          <p:nvPr/>
        </p:nvSpPr>
        <p:spPr>
          <a:xfrm>
            <a:off x="2707689" y="1959862"/>
            <a:ext cx="6480699" cy="820209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61C10B-3B5F-4BA8-909A-2C9C6E53B34F}"/>
              </a:ext>
            </a:extLst>
          </p:cNvPr>
          <p:cNvSpPr txBox="1"/>
          <p:nvPr/>
        </p:nvSpPr>
        <p:spPr>
          <a:xfrm rot="10800000" flipV="1">
            <a:off x="2787588" y="2062555"/>
            <a:ext cx="54597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кадровое обеспечение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CAE592F-E0E6-4E47-970C-672FE7407154}"/>
              </a:ext>
            </a:extLst>
          </p:cNvPr>
          <p:cNvSpPr/>
          <p:nvPr/>
        </p:nvSpPr>
        <p:spPr>
          <a:xfrm>
            <a:off x="1911657" y="3429000"/>
            <a:ext cx="2136560" cy="19419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B2317677-0123-4A5C-9AC6-46FC8AAB689F}"/>
              </a:ext>
            </a:extLst>
          </p:cNvPr>
          <p:cNvSpPr/>
          <p:nvPr/>
        </p:nvSpPr>
        <p:spPr>
          <a:xfrm>
            <a:off x="4847228" y="3346883"/>
            <a:ext cx="2459094" cy="2183905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231EDC4-4B56-40F9-A75C-AB58F0D9CD4C}"/>
              </a:ext>
            </a:extLst>
          </p:cNvPr>
          <p:cNvSpPr/>
          <p:nvPr/>
        </p:nvSpPr>
        <p:spPr>
          <a:xfrm>
            <a:off x="7844902" y="3346883"/>
            <a:ext cx="2151354" cy="194199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760BF4-9313-4970-A484-43244D5CE149}"/>
              </a:ext>
            </a:extLst>
          </p:cNvPr>
          <p:cNvSpPr txBox="1"/>
          <p:nvPr/>
        </p:nvSpPr>
        <p:spPr>
          <a:xfrm>
            <a:off x="1911657" y="3648720"/>
            <a:ext cx="2136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непрерывность профессионального роста педагога в инклюзивном образовании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AFFFB3-C380-4AB7-B20D-C186CD97AA30}"/>
              </a:ext>
            </a:extLst>
          </p:cNvPr>
          <p:cNvSpPr txBox="1"/>
          <p:nvPr/>
        </p:nvSpPr>
        <p:spPr>
          <a:xfrm>
            <a:off x="4906392" y="3534547"/>
            <a:ext cx="23999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учителя-логопеды,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психологи, социальные педагоги,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родительского актива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623E96-DAF1-4A55-B82A-2274EFD90C4F}"/>
              </a:ext>
            </a:extLst>
          </p:cNvPr>
          <p:cNvSpPr txBox="1"/>
          <p:nvPr/>
        </p:nvSpPr>
        <p:spPr>
          <a:xfrm>
            <a:off x="8037251" y="3534547"/>
            <a:ext cx="18258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 педагога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образования детей с ОВЗ 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BD50912-32B2-424A-A660-CE0F6EAFD9FF}"/>
              </a:ext>
            </a:extLst>
          </p:cNvPr>
          <p:cNvCxnSpPr>
            <a:cxnSpLocks/>
          </p:cNvCxnSpPr>
          <p:nvPr/>
        </p:nvCxnSpPr>
        <p:spPr>
          <a:xfrm flipH="1">
            <a:off x="2894121" y="2850157"/>
            <a:ext cx="594825" cy="49672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025A54C-AD03-4961-B848-85C800B68F80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5948039" y="2780071"/>
            <a:ext cx="0" cy="56632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C3689D09-3058-46E5-B8AD-7DAF6C382100}"/>
              </a:ext>
            </a:extLst>
          </p:cNvPr>
          <p:cNvCxnSpPr>
            <a:cxnSpLocks/>
          </p:cNvCxnSpPr>
          <p:nvPr/>
        </p:nvCxnSpPr>
        <p:spPr>
          <a:xfrm>
            <a:off x="8487052" y="2834934"/>
            <a:ext cx="550416" cy="44092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19174B8-28A0-48D8-87BB-B50BC1686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6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образовательные условия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5DAF2E4-CFF7-4569-8DEC-75118509AEE4}"/>
              </a:ext>
            </a:extLst>
          </p:cNvPr>
          <p:cNvSpPr/>
          <p:nvPr/>
        </p:nvSpPr>
        <p:spPr>
          <a:xfrm>
            <a:off x="2760985" y="2093561"/>
            <a:ext cx="5903622" cy="720348"/>
          </a:xfrm>
          <a:prstGeom prst="roundRect">
            <a:avLst>
              <a:gd name="adj" fmla="val 27536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D27F8B5-5573-457D-A159-61E42DEF724B}"/>
              </a:ext>
            </a:extLst>
          </p:cNvPr>
          <p:cNvSpPr txBox="1"/>
          <p:nvPr/>
        </p:nvSpPr>
        <p:spPr>
          <a:xfrm>
            <a:off x="3240350" y="2249374"/>
            <a:ext cx="4500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организационное обеспечение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A784BFC-0018-4014-A2F8-42E3CB9DE5B5}"/>
              </a:ext>
            </a:extLst>
          </p:cNvPr>
          <p:cNvSpPr/>
          <p:nvPr/>
        </p:nvSpPr>
        <p:spPr>
          <a:xfrm>
            <a:off x="1609816" y="3477916"/>
            <a:ext cx="2027067" cy="240797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A9D7DB0-39F3-4464-A0C5-580B1942D0AE}"/>
              </a:ext>
            </a:extLst>
          </p:cNvPr>
          <p:cNvSpPr/>
          <p:nvPr/>
        </p:nvSpPr>
        <p:spPr>
          <a:xfrm>
            <a:off x="5101700" y="3477916"/>
            <a:ext cx="2098089" cy="240797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ор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8931F5A6-6968-416F-997F-291B12333858}"/>
              </a:ext>
            </a:extLst>
          </p:cNvPr>
          <p:cNvSpPr/>
          <p:nvPr/>
        </p:nvSpPr>
        <p:spPr>
          <a:xfrm>
            <a:off x="8478175" y="3477916"/>
            <a:ext cx="2450237" cy="240797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1FA3CB-3C90-432B-A793-5F3755BA4DEC}"/>
              </a:ext>
            </a:extLst>
          </p:cNvPr>
          <p:cNvSpPr txBox="1"/>
          <p:nvPr/>
        </p:nvSpPr>
        <p:spPr>
          <a:xfrm>
            <a:off x="1811045" y="3666477"/>
            <a:ext cx="18258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нормативно-правовой базы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инклюзивного образования в ОДО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930164-91EB-4A35-AD6F-6ABEF195BAFA}"/>
              </a:ext>
            </a:extLst>
          </p:cNvPr>
          <p:cNvSpPr txBox="1"/>
          <p:nvPr/>
        </p:nvSpPr>
        <p:spPr>
          <a:xfrm>
            <a:off x="8824404" y="3755255"/>
            <a:ext cx="21040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сетевого взаимодействия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внешними организациями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5A1703-8BD3-4368-9BCD-FB9111D3D6BB}"/>
              </a:ext>
            </a:extLst>
          </p:cNvPr>
          <p:cNvSpPr txBox="1"/>
          <p:nvPr/>
        </p:nvSpPr>
        <p:spPr>
          <a:xfrm>
            <a:off x="5166803" y="3832997"/>
            <a:ext cx="20329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и материально-техническое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18931B6-B5C0-4CEE-8571-65E911DDDBF9}"/>
              </a:ext>
            </a:extLst>
          </p:cNvPr>
          <p:cNvCxnSpPr>
            <a:cxnSpLocks/>
          </p:cNvCxnSpPr>
          <p:nvPr/>
        </p:nvCxnSpPr>
        <p:spPr>
          <a:xfrm flipH="1">
            <a:off x="2858612" y="2885243"/>
            <a:ext cx="648067" cy="54375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53A267ED-76E5-4CBA-92EA-6363C2C57C93}"/>
              </a:ext>
            </a:extLst>
          </p:cNvPr>
          <p:cNvCxnSpPr>
            <a:cxnSpLocks/>
          </p:cNvCxnSpPr>
          <p:nvPr/>
        </p:nvCxnSpPr>
        <p:spPr>
          <a:xfrm>
            <a:off x="5885895" y="2885243"/>
            <a:ext cx="0" cy="54375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4251133-F4AC-4E7C-B9FF-5B35AD388683}"/>
              </a:ext>
            </a:extLst>
          </p:cNvPr>
          <p:cNvCxnSpPr>
            <a:cxnSpLocks/>
          </p:cNvCxnSpPr>
          <p:nvPr/>
        </p:nvCxnSpPr>
        <p:spPr>
          <a:xfrm>
            <a:off x="8265111" y="2909700"/>
            <a:ext cx="909961" cy="543757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CBAB6222-8461-4A15-9B7A-BC3521D2A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183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0022" y="527238"/>
            <a:ext cx="8929457" cy="126605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образовательные условия</a:t>
            </a:r>
            <a:b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55FD148-0EB2-4A94-81D5-14F0406EB236}"/>
              </a:ext>
            </a:extLst>
          </p:cNvPr>
          <p:cNvSpPr/>
          <p:nvPr/>
        </p:nvSpPr>
        <p:spPr>
          <a:xfrm>
            <a:off x="2385141" y="2198655"/>
            <a:ext cx="6920828" cy="549170"/>
          </a:xfrm>
          <a:prstGeom prst="round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chemeClr val="accent5">
                    <a:lumMod val="75000"/>
                  </a:schemeClr>
                </a:solidFill>
              </a:ln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507E16-233F-4167-BFF4-CB73695FEA21}"/>
              </a:ext>
            </a:extLst>
          </p:cNvPr>
          <p:cNvSpPr txBox="1"/>
          <p:nvPr/>
        </p:nvSpPr>
        <p:spPr>
          <a:xfrm>
            <a:off x="2068497" y="2198652"/>
            <a:ext cx="7738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обеспечение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33B92BDC-2BB0-47BB-A80C-2A95E4472083}"/>
              </a:ext>
            </a:extLst>
          </p:cNvPr>
          <p:cNvSpPr/>
          <p:nvPr/>
        </p:nvSpPr>
        <p:spPr>
          <a:xfrm>
            <a:off x="1374557" y="3426160"/>
            <a:ext cx="1969363" cy="1763822"/>
          </a:xfrm>
          <a:prstGeom prst="roundRect">
            <a:avLst>
              <a:gd name="adj" fmla="val 16667"/>
            </a:avLst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52726F6-078D-4BFE-9938-11B9E29B9A03}"/>
              </a:ext>
            </a:extLst>
          </p:cNvPr>
          <p:cNvSpPr/>
          <p:nvPr/>
        </p:nvSpPr>
        <p:spPr>
          <a:xfrm>
            <a:off x="3706428" y="3355758"/>
            <a:ext cx="1957526" cy="1834223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9999E027-D363-4B5B-A1F1-CF7ABC22872D}"/>
              </a:ext>
            </a:extLst>
          </p:cNvPr>
          <p:cNvSpPr/>
          <p:nvPr/>
        </p:nvSpPr>
        <p:spPr>
          <a:xfrm>
            <a:off x="6165543" y="3355757"/>
            <a:ext cx="1963444" cy="1834223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FB36FE3-DD54-43F2-9258-9E4EB224207F}"/>
              </a:ext>
            </a:extLst>
          </p:cNvPr>
          <p:cNvSpPr/>
          <p:nvPr/>
        </p:nvSpPr>
        <p:spPr>
          <a:xfrm>
            <a:off x="8630576" y="3355756"/>
            <a:ext cx="2038903" cy="1834223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ППк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FE995F-1974-4E4B-A79A-6629BA421FD8}"/>
              </a:ext>
            </a:extLst>
          </p:cNvPr>
          <p:cNvSpPr txBox="1"/>
          <p:nvPr/>
        </p:nvSpPr>
        <p:spPr>
          <a:xfrm>
            <a:off x="1478132" y="3426161"/>
            <a:ext cx="19575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программно-методическое обеспечение образовательного процесса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A1F59D-D4FB-4C02-AFB4-62DBFBC0BD05}"/>
              </a:ext>
            </a:extLst>
          </p:cNvPr>
          <p:cNvSpPr txBox="1"/>
          <p:nvPr/>
        </p:nvSpPr>
        <p:spPr>
          <a:xfrm>
            <a:off x="3845510" y="3426161"/>
            <a:ext cx="18184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сопровождение детей с ОВЗ в ОДО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265E6C-ED9A-48AB-B35D-9ADB7934E35B}"/>
              </a:ext>
            </a:extLst>
          </p:cNvPr>
          <p:cNvSpPr txBox="1"/>
          <p:nvPr/>
        </p:nvSpPr>
        <p:spPr>
          <a:xfrm>
            <a:off x="6386000" y="3426161"/>
            <a:ext cx="16394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ПМПК- психолого-медико-педагогическая комиссия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B957CD-71BD-40EB-8885-3314EC5EBC8D}"/>
              </a:ext>
            </a:extLst>
          </p:cNvPr>
          <p:cNvSpPr txBox="1"/>
          <p:nvPr/>
        </p:nvSpPr>
        <p:spPr>
          <a:xfrm>
            <a:off x="8809609" y="3426159"/>
            <a:ext cx="176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ППк-психолого-педагогический консилиум ОО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D1114EC1-D703-4DA7-BAE1-8CA6DDC8FD53}"/>
              </a:ext>
            </a:extLst>
          </p:cNvPr>
          <p:cNvCxnSpPr/>
          <p:nvPr/>
        </p:nvCxnSpPr>
        <p:spPr>
          <a:xfrm flipH="1">
            <a:off x="2698812" y="3034318"/>
            <a:ext cx="559293" cy="321438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B257063C-65E0-4FA7-B1D6-226D70DD5C54}"/>
              </a:ext>
            </a:extLst>
          </p:cNvPr>
          <p:cNvCxnSpPr/>
          <p:nvPr/>
        </p:nvCxnSpPr>
        <p:spPr>
          <a:xfrm>
            <a:off x="4527612" y="3092634"/>
            <a:ext cx="0" cy="26312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82CC5FD7-32F6-46DB-BF55-6580400A0E4E}"/>
              </a:ext>
            </a:extLst>
          </p:cNvPr>
          <p:cNvCxnSpPr>
            <a:endCxn id="9" idx="0"/>
          </p:cNvCxnSpPr>
          <p:nvPr/>
        </p:nvCxnSpPr>
        <p:spPr>
          <a:xfrm>
            <a:off x="7128769" y="3034318"/>
            <a:ext cx="18496" cy="3214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885402A0-01C2-441A-9D99-4F3A0CA5BCEE}"/>
              </a:ext>
            </a:extLst>
          </p:cNvPr>
          <p:cNvCxnSpPr/>
          <p:nvPr/>
        </p:nvCxnSpPr>
        <p:spPr>
          <a:xfrm>
            <a:off x="8809609" y="3034318"/>
            <a:ext cx="763478" cy="263122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0537AE0-FE0D-4A0B-9D67-078C1E64C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908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E5B4BCD5-2974-4269-BBFE-5480C4151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001" y="115410"/>
            <a:ext cx="9827581" cy="941033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АООП (в зависимости от                   интеллектуального развития ребенка)</a:t>
            </a:r>
          </a:p>
        </p:txBody>
      </p:sp>
      <p:graphicFrame>
        <p:nvGraphicFramePr>
          <p:cNvPr id="15" name="Таблица 15">
            <a:extLst>
              <a:ext uri="{FF2B5EF4-FFF2-40B4-BE49-F238E27FC236}">
                <a16:creationId xmlns:a16="http://schemas.microsoft.com/office/drawing/2014/main" id="{52CE098C-7A08-49F2-A3F7-53C68767C4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032495"/>
              </p:ext>
            </p:extLst>
          </p:nvPr>
        </p:nvGraphicFramePr>
        <p:xfrm>
          <a:off x="585926" y="1615736"/>
          <a:ext cx="11150352" cy="4670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8497">
                  <a:extLst>
                    <a:ext uri="{9D8B030D-6E8A-4147-A177-3AD203B41FA5}">
                      <a16:colId xmlns:a16="http://schemas.microsoft.com/office/drawing/2014/main" val="1713122574"/>
                    </a:ext>
                  </a:extLst>
                </a:gridCol>
                <a:gridCol w="2210540">
                  <a:extLst>
                    <a:ext uri="{9D8B030D-6E8A-4147-A177-3AD203B41FA5}">
                      <a16:colId xmlns:a16="http://schemas.microsoft.com/office/drawing/2014/main" val="4228899542"/>
                    </a:ext>
                  </a:extLst>
                </a:gridCol>
                <a:gridCol w="2432482">
                  <a:extLst>
                    <a:ext uri="{9D8B030D-6E8A-4147-A177-3AD203B41FA5}">
                      <a16:colId xmlns:a16="http://schemas.microsoft.com/office/drawing/2014/main" val="3531609439"/>
                    </a:ext>
                  </a:extLst>
                </a:gridCol>
                <a:gridCol w="2325949">
                  <a:extLst>
                    <a:ext uri="{9D8B030D-6E8A-4147-A177-3AD203B41FA5}">
                      <a16:colId xmlns:a16="http://schemas.microsoft.com/office/drawing/2014/main" val="831414122"/>
                    </a:ext>
                  </a:extLst>
                </a:gridCol>
                <a:gridCol w="2112884">
                  <a:extLst>
                    <a:ext uri="{9D8B030D-6E8A-4147-A177-3AD203B41FA5}">
                      <a16:colId xmlns:a16="http://schemas.microsoft.com/office/drawing/2014/main" val="2809274507"/>
                    </a:ext>
                  </a:extLst>
                </a:gridCol>
              </a:tblGrid>
              <a:tr h="360822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Нозология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1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2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3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 4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9966982"/>
                  </a:ext>
                </a:extLst>
              </a:tr>
              <a:tr h="360822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глухих детей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1.1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1.2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1.3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1.4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6201852"/>
                  </a:ext>
                </a:extLst>
              </a:tr>
              <a:tr h="842952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слабослышащих и позднооглохших 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2.1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2.2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2.3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147465"/>
                  </a:ext>
                </a:extLst>
              </a:tr>
              <a:tr h="396175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слепых детей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3.1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3.2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3.3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3.4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488771"/>
                  </a:ext>
                </a:extLst>
              </a:tr>
              <a:tr h="504863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слабовидящих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4.1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4.2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4.3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17319"/>
                  </a:ext>
                </a:extLst>
              </a:tr>
              <a:tr h="360822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ТНР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5.1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5.2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2857937"/>
                  </a:ext>
                </a:extLst>
              </a:tr>
              <a:tr h="360822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НОДА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6.1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6.2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6.3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6.4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6296724"/>
                  </a:ext>
                </a:extLst>
              </a:tr>
              <a:tr h="360822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ЗПР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7.1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7.2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0360262"/>
                  </a:ext>
                </a:extLst>
              </a:tr>
              <a:tr h="360822">
                <a:tc>
                  <a:txBody>
                    <a:bodyPr/>
                    <a:lstStyle/>
                    <a:p>
                      <a:r>
                        <a:rPr lang="ru-RU" sz="1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8.1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8.2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8.3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00B050"/>
                          </a:solidFill>
                        </a:rPr>
                        <a:t>вариант 8.4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822840"/>
                  </a:ext>
                </a:extLst>
              </a:tr>
              <a:tr h="704707"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Умственная отсталость(интеллектуальные нарушения)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вариант 1</a:t>
                      </a:r>
                    </a:p>
                    <a:p>
                      <a:endParaRPr lang="ru-RU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</a:rPr>
                        <a:t>вариант 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694087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9E9F8D29-8C33-4D1E-A27C-0241AD8C8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98897-78A1-42FE-9CFA-5C973D90520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69980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1770</TotalTime>
  <Words>689</Words>
  <Application>Microsoft Office PowerPoint</Application>
  <PresentationFormat>Широкоэкранный</PresentationFormat>
  <Paragraphs>154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Bahnschrift Light</vt:lpstr>
      <vt:lpstr>Calibri</vt:lpstr>
      <vt:lpstr>Century Gothic</vt:lpstr>
      <vt:lpstr>Times New Roman</vt:lpstr>
      <vt:lpstr>Wingdings 3</vt:lpstr>
      <vt:lpstr>Легкий дым</vt:lpstr>
      <vt:lpstr> Реализация инклюзии в системе дополнительного образования детей                                                    Лиманская Людмила Ефремовна,                                                                                                            старший методист ГАУ ДПО РО ИРО</vt:lpstr>
      <vt:lpstr> Федеральный закон № 273«Об образовании в РФ» от 29.12.2012 (изм. и доп., вступ. в силу с 01.09.2023)   </vt:lpstr>
      <vt:lpstr>Презентация PowerPoint</vt:lpstr>
      <vt:lpstr>                                  ВАЖНО!            </vt:lpstr>
      <vt:lpstr>Презентация PowerPoint</vt:lpstr>
      <vt:lpstr>Специальные образовательные условия                                                    </vt:lpstr>
      <vt:lpstr>Специальные образовательные условия</vt:lpstr>
      <vt:lpstr>Специальные образовательные условия                                                       </vt:lpstr>
      <vt:lpstr>          Варианты АООП (в зависимости от                   интеллектуального развития ребенка)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КЛЮЧЕВЫЕ ВОПРОСЫ:</dc:title>
  <dc:creator>Пользователь</dc:creator>
  <cp:lastModifiedBy>Пользователь</cp:lastModifiedBy>
  <cp:revision>358</cp:revision>
  <dcterms:created xsi:type="dcterms:W3CDTF">2023-10-17T09:46:59Z</dcterms:created>
  <dcterms:modified xsi:type="dcterms:W3CDTF">2023-12-20T11:33:27Z</dcterms:modified>
</cp:coreProperties>
</file>